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3"/>
  </p:notesMasterIdLst>
  <p:sldIdLst>
    <p:sldId id="726" r:id="rId2"/>
    <p:sldId id="727" r:id="rId3"/>
    <p:sldId id="728" r:id="rId4"/>
    <p:sldId id="351" r:id="rId5"/>
    <p:sldId id="352" r:id="rId6"/>
    <p:sldId id="353" r:id="rId7"/>
    <p:sldId id="354" r:id="rId8"/>
    <p:sldId id="637" r:id="rId9"/>
    <p:sldId id="355" r:id="rId10"/>
    <p:sldId id="729" r:id="rId11"/>
    <p:sldId id="638" r:id="rId12"/>
    <p:sldId id="647" r:id="rId13"/>
    <p:sldId id="648" r:id="rId14"/>
    <p:sldId id="649" r:id="rId15"/>
    <p:sldId id="650" r:id="rId16"/>
    <p:sldId id="651" r:id="rId17"/>
    <p:sldId id="652" r:id="rId18"/>
    <p:sldId id="653" r:id="rId19"/>
    <p:sldId id="654" r:id="rId20"/>
    <p:sldId id="655" r:id="rId21"/>
    <p:sldId id="656" r:id="rId22"/>
    <p:sldId id="657" r:id="rId23"/>
    <p:sldId id="658" r:id="rId24"/>
    <p:sldId id="659" r:id="rId25"/>
    <p:sldId id="660" r:id="rId26"/>
    <p:sldId id="661" r:id="rId27"/>
    <p:sldId id="662" r:id="rId28"/>
    <p:sldId id="663" r:id="rId29"/>
    <p:sldId id="664" r:id="rId30"/>
    <p:sldId id="665" r:id="rId31"/>
    <p:sldId id="666" r:id="rId32"/>
    <p:sldId id="667" r:id="rId33"/>
    <p:sldId id="668" r:id="rId34"/>
    <p:sldId id="669" r:id="rId35"/>
    <p:sldId id="709" r:id="rId36"/>
    <p:sldId id="710" r:id="rId37"/>
    <p:sldId id="711" r:id="rId38"/>
    <p:sldId id="712" r:id="rId39"/>
    <p:sldId id="713" r:id="rId40"/>
    <p:sldId id="670" r:id="rId41"/>
    <p:sldId id="671" r:id="rId42"/>
    <p:sldId id="672" r:id="rId43"/>
    <p:sldId id="673" r:id="rId44"/>
    <p:sldId id="674" r:id="rId45"/>
    <p:sldId id="675" r:id="rId46"/>
    <p:sldId id="676" r:id="rId47"/>
    <p:sldId id="677" r:id="rId48"/>
    <p:sldId id="678" r:id="rId49"/>
    <p:sldId id="679" r:id="rId50"/>
    <p:sldId id="680" r:id="rId51"/>
    <p:sldId id="681" r:id="rId52"/>
    <p:sldId id="682" r:id="rId53"/>
    <p:sldId id="683" r:id="rId54"/>
    <p:sldId id="684" r:id="rId55"/>
    <p:sldId id="685" r:id="rId56"/>
    <p:sldId id="714" r:id="rId57"/>
    <p:sldId id="715" r:id="rId58"/>
    <p:sldId id="716" r:id="rId59"/>
    <p:sldId id="717" r:id="rId60"/>
    <p:sldId id="718" r:id="rId61"/>
    <p:sldId id="686" r:id="rId62"/>
    <p:sldId id="687" r:id="rId63"/>
    <p:sldId id="688" r:id="rId64"/>
    <p:sldId id="689" r:id="rId65"/>
    <p:sldId id="690" r:id="rId66"/>
    <p:sldId id="691" r:id="rId67"/>
    <p:sldId id="692" r:id="rId68"/>
    <p:sldId id="693" r:id="rId69"/>
    <p:sldId id="730" r:id="rId70"/>
    <p:sldId id="731" r:id="rId71"/>
    <p:sldId id="732" r:id="rId72"/>
    <p:sldId id="733" r:id="rId73"/>
    <p:sldId id="734" r:id="rId74"/>
    <p:sldId id="735" r:id="rId75"/>
    <p:sldId id="736" r:id="rId76"/>
    <p:sldId id="737" r:id="rId77"/>
    <p:sldId id="738" r:id="rId78"/>
    <p:sldId id="739" r:id="rId79"/>
    <p:sldId id="740" r:id="rId80"/>
    <p:sldId id="741" r:id="rId81"/>
    <p:sldId id="742" r:id="rId82"/>
    <p:sldId id="743" r:id="rId83"/>
    <p:sldId id="744" r:id="rId84"/>
    <p:sldId id="745" r:id="rId85"/>
    <p:sldId id="746" r:id="rId86"/>
    <p:sldId id="747" r:id="rId87"/>
    <p:sldId id="748" r:id="rId88"/>
    <p:sldId id="749" r:id="rId89"/>
    <p:sldId id="750" r:id="rId90"/>
    <p:sldId id="751" r:id="rId91"/>
    <p:sldId id="752" r:id="rId92"/>
    <p:sldId id="753" r:id="rId93"/>
    <p:sldId id="754" r:id="rId94"/>
    <p:sldId id="755" r:id="rId95"/>
    <p:sldId id="756" r:id="rId96"/>
    <p:sldId id="757" r:id="rId97"/>
    <p:sldId id="758" r:id="rId98"/>
    <p:sldId id="759" r:id="rId99"/>
    <p:sldId id="760" r:id="rId100"/>
    <p:sldId id="761" r:id="rId101"/>
    <p:sldId id="762" r:id="rId102"/>
    <p:sldId id="763" r:id="rId103"/>
    <p:sldId id="764" r:id="rId104"/>
    <p:sldId id="765" r:id="rId105"/>
    <p:sldId id="766" r:id="rId106"/>
    <p:sldId id="767" r:id="rId107"/>
    <p:sldId id="768" r:id="rId108"/>
    <p:sldId id="769" r:id="rId109"/>
    <p:sldId id="770" r:id="rId110"/>
    <p:sldId id="771" r:id="rId111"/>
    <p:sldId id="772" r:id="rId112"/>
    <p:sldId id="773" r:id="rId113"/>
    <p:sldId id="774" r:id="rId114"/>
    <p:sldId id="775" r:id="rId115"/>
    <p:sldId id="719" r:id="rId116"/>
    <p:sldId id="720" r:id="rId117"/>
    <p:sldId id="721" r:id="rId118"/>
    <p:sldId id="722" r:id="rId119"/>
    <p:sldId id="723" r:id="rId120"/>
    <p:sldId id="724" r:id="rId121"/>
    <p:sldId id="725" r:id="rId1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FFFFCC"/>
    <a:srgbClr val="CCFF99"/>
    <a:srgbClr val="CCCC00"/>
    <a:srgbClr val="FF0066"/>
    <a:srgbClr val="00CC66"/>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6" autoAdjust="0"/>
    <p:restoredTop sz="92922" autoAdjust="0"/>
  </p:normalViewPr>
  <p:slideViewPr>
    <p:cSldViewPr>
      <p:cViewPr varScale="1">
        <p:scale>
          <a:sx n="97" d="100"/>
          <a:sy n="97" d="100"/>
        </p:scale>
        <p:origin x="-40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3CE1830-78B5-47E9-B5EC-1A91B2809D77}" type="datetimeFigureOut">
              <a:rPr lang="en-US"/>
              <a:pPr>
                <a:defRPr/>
              </a:pPr>
              <a:t>2/10/2012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6F3D2F6-1B4B-4D2D-B3E6-747BD702649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p:spPr>
      </p:sp>
      <p:sp>
        <p:nvSpPr>
          <p:cNvPr id="1269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69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CD0121-6274-4244-87ED-0FEA1969A4AA}"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0008A7-7A86-4019-AB7C-E3FFD8A38009}" type="slidenum">
              <a:rPr lang="en-US"/>
              <a:pPr>
                <a:defRPr/>
              </a:pPr>
              <a:t>‹#›</a:t>
            </a:fld>
            <a:endParaRPr lang="en-US"/>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99DAEB-C544-49AB-97F0-462869675501}" type="slidenum">
              <a:rPr lang="en-US"/>
              <a:pPr>
                <a:defRPr/>
              </a:pPr>
              <a:t>‹#›</a:t>
            </a:fld>
            <a:endParaRPr lang="en-US"/>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0BE9439-5489-4F45-A8EF-EA9FCFC78B67}" type="slidenum">
              <a:rPr lang="en-US"/>
              <a:pPr>
                <a:defRPr/>
              </a:pPr>
              <a:t>‹#›</a:t>
            </a:fld>
            <a:endParaRPr lang="en-US"/>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02093BB-C59D-4A08-984B-AAA3FC1AEB8B}" type="slidenum">
              <a:rPr lang="en-US"/>
              <a:pPr>
                <a:defRPr/>
              </a:pPr>
              <a:t>‹#›</a:t>
            </a:fld>
            <a:endParaRPr lang="en-US"/>
          </a:p>
        </p:txBody>
      </p:sp>
    </p:spTree>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574D2FC-C449-4B41-B21F-00B1F8957A22}" type="slidenum">
              <a:rPr lang="en-US"/>
              <a:pPr>
                <a:defRPr/>
              </a:pPr>
              <a:t>‹#›</a:t>
            </a:fld>
            <a:endParaRPr lang="en-US"/>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5CCD6C-297A-4784-96EE-64A18ED0F2A2}" type="slidenum">
              <a:rPr lang="en-US"/>
              <a:pPr>
                <a:defRPr/>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BCECBA-F594-4ABC-8315-13E83A570E2C}" type="slidenum">
              <a:rPr lang="en-US"/>
              <a:pPr>
                <a:defRPr/>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6AB315-FC69-4A13-9037-C40F622748DD}" type="slidenum">
              <a:rPr lang="en-US"/>
              <a:pPr>
                <a:defRPr/>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FF8A6FB-6F21-4D41-BB19-71512220D4E2}" type="slidenum">
              <a:rPr lang="en-US"/>
              <a:pPr>
                <a:defRPr/>
              </a:pPr>
              <a:t>‹#›</a:t>
            </a:fld>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0B580CA-5B21-406B-9597-8C098CEBFCB3}" type="slidenum">
              <a:rPr lang="en-US"/>
              <a:pPr>
                <a:defRPr/>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C2429A8-329B-4B83-944F-433AD6CD5FC2}" type="slidenum">
              <a:rPr lang="en-US"/>
              <a:pPr>
                <a:defRPr/>
              </a:pPr>
              <a:t>‹#›</a:t>
            </a:fld>
            <a:endParaRPr lang="en-US"/>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B132C8-1FFE-42DA-84E3-D66A9FFF3F69}" type="slidenum">
              <a:rPr lang="en-US"/>
              <a:pPr>
                <a:defRPr/>
              </a:pPr>
              <a:t>‹#›</a:t>
            </a:fld>
            <a:endParaRPr lang="en-US"/>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3DFC24-1225-4451-B7C0-DA6A44C98CF7}" type="slidenum">
              <a:rPr lang="en-US"/>
              <a:pPr>
                <a:defRPr/>
              </a:pPr>
              <a:t>‹#›</a:t>
            </a:fld>
            <a:endParaRPr lang="en-US"/>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81100DE3-945A-4DDE-8691-A8EC7A44E2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advClick="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oundedwarrior.af.mil/" TargetMode="External"/><Relationship Id="rId2" Type="http://schemas.openxmlformats.org/officeDocument/2006/relationships/hyperlink" Target="http://wtc.army.mil/aw2/" TargetMode="External"/><Relationship Id="rId1" Type="http://schemas.openxmlformats.org/officeDocument/2006/relationships/slideLayout" Target="../slideLayouts/slideLayout2.xml"/><Relationship Id="rId6" Type="http://schemas.openxmlformats.org/officeDocument/2006/relationships/hyperlink" Target="http://www.warriorcare.mil/" TargetMode="External"/><Relationship Id="rId5" Type="http://schemas.openxmlformats.org/officeDocument/2006/relationships/hyperlink" Target="http://www.woundedwarriorregiment.org/" TargetMode="External"/><Relationship Id="rId4" Type="http://schemas.openxmlformats.org/officeDocument/2006/relationships/hyperlink" Target="http://www.public.navy.mil/bupers-npc/support/safe_harbor/Pages/default.aspx" TargetMode="External"/></Relationships>
</file>

<file path=ppt/slides/_rels/slide10.xml.rels><?xml version="1.0" encoding="UTF-8" standalone="yes"?>
<Relationships xmlns="http://schemas.openxmlformats.org/package/2006/relationships"><Relationship Id="rId8" Type="http://schemas.openxmlformats.org/officeDocument/2006/relationships/slide" Target="slide69.xml"/><Relationship Id="rId3" Type="http://schemas.openxmlformats.org/officeDocument/2006/relationships/slide" Target="slide27.xml"/><Relationship Id="rId7" Type="http://schemas.openxmlformats.org/officeDocument/2006/relationships/slide" Target="slide19.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slide" Target="slide61.xml"/><Relationship Id="rId5" Type="http://schemas.openxmlformats.org/officeDocument/2006/relationships/slide" Target="slide40.xml"/><Relationship Id="rId4" Type="http://schemas.openxmlformats.org/officeDocument/2006/relationships/slide" Target="slide48.xml"/></Relationships>
</file>

<file path=ppt/slides/_rels/slide100.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hyperlink" Target="http://www.dfas.mil/militarypay/militarypaytables/2008MilitaryPayCharts35.pdf" TargetMode="External"/><Relationship Id="rId2" Type="http://schemas.openxmlformats.org/officeDocument/2006/relationships/hyperlink" Target="http://www.dfas.mil/militarypay/2006militarypaytables/2007MilitaryPayCharts-1.pdf" TargetMode="External"/><Relationship Id="rId1" Type="http://schemas.openxmlformats.org/officeDocument/2006/relationships/slideLayout" Target="../slideLayouts/slideLayout2.xml"/><Relationship Id="rId5" Type="http://schemas.openxmlformats.org/officeDocument/2006/relationships/slide" Target="slide69.xml"/><Relationship Id="rId4" Type="http://schemas.openxmlformats.org/officeDocument/2006/relationships/hyperlink" Target="http://www.dfas.mil/militarypay/militarypaytables/2009MilitaryPayTables.doc" TargetMode="External"/></Relationships>
</file>

<file path=ppt/slides/_rels/slide102.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5" Type="http://schemas.openxmlformats.org/officeDocument/2006/relationships/slide" Target="slide69.xml"/><Relationship Id="rId4" Type="http://schemas.openxmlformats.org/officeDocument/2006/relationships/slide" Target="slide10.xml"/></Relationships>
</file>

<file path=ppt/slides/_rels/slide108.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slide" Target="slide11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slide" Target="slide119.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69.xml"/></Relationships>
</file>

<file path=ppt/slides/_rels/slide114.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slide" Target="slide3.xml"/><Relationship Id="rId1" Type="http://schemas.openxmlformats.org/officeDocument/2006/relationships/slideLayout" Target="../slideLayouts/slideLayout4.xml"/><Relationship Id="rId4" Type="http://schemas.openxmlformats.org/officeDocument/2006/relationships/slide" Target="slide69.xml"/></Relationships>
</file>

<file path=ppt/slides/_rels/slide115.xml.rels><?xml version="1.0" encoding="UTF-8" standalone="yes"?>
<Relationships xmlns="http://schemas.openxmlformats.org/package/2006/relationships"><Relationship Id="rId2" Type="http://schemas.openxmlformats.org/officeDocument/2006/relationships/slide" Target="slide79.xml"/><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2" Type="http://schemas.openxmlformats.org/officeDocument/2006/relationships/slide" Target="slide94.xml"/><Relationship Id="rId1" Type="http://schemas.openxmlformats.org/officeDocument/2006/relationships/slideLayout" Target="../slideLayouts/slideLayout4.xml"/></Relationships>
</file>

<file path=ppt/slides/_rels/slide117.xml.rels><?xml version="1.0" encoding="UTF-8" standalone="yes"?>
<Relationships xmlns="http://schemas.openxmlformats.org/package/2006/relationships"><Relationship Id="rId2" Type="http://schemas.openxmlformats.org/officeDocument/2006/relationships/slide" Target="slide109.xml"/><Relationship Id="rId1" Type="http://schemas.openxmlformats.org/officeDocument/2006/relationships/slideLayout" Target="../slideLayouts/slideLayout4.xml"/></Relationships>
</file>

<file path=ppt/slides/_rels/slide118.xml.rels><?xml version="1.0" encoding="UTF-8" standalone="yes"?>
<Relationships xmlns="http://schemas.openxmlformats.org/package/2006/relationships"><Relationship Id="rId2" Type="http://schemas.openxmlformats.org/officeDocument/2006/relationships/slide" Target="slide95.xml"/><Relationship Id="rId1" Type="http://schemas.openxmlformats.org/officeDocument/2006/relationships/slideLayout" Target="../slideLayouts/slideLayout4.xml"/></Relationships>
</file>

<file path=ppt/slides/_rels/slide119.xml.rels><?xml version="1.0" encoding="UTF-8" standalone="yes"?>
<Relationships xmlns="http://schemas.openxmlformats.org/package/2006/relationships"><Relationship Id="rId2" Type="http://schemas.openxmlformats.org/officeDocument/2006/relationships/slide" Target="slide1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www.dfas.mil/militarypay/militarypaytables/2008MilitaryPayCharts35.pdf" TargetMode="External"/><Relationship Id="rId2" Type="http://schemas.openxmlformats.org/officeDocument/2006/relationships/hyperlink" Target="http://www.dfas.mil/militarypay/2006militarypaytables/2007MilitaryPayCharts-1.pdf" TargetMode="Externa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13.xml"/><Relationship Id="rId4" Type="http://schemas.openxmlformats.org/officeDocument/2006/relationships/hyperlink" Target="http://www.dfas.mil/militarypay/militarypaytables/2009MilitaryPayTables.doc" TargetMode="External"/></Relationships>
</file>

<file path=ppt/slides/_rels/slide120.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4.xml"/></Relationships>
</file>

<file path=ppt/slides/_rels/slide1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17.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1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dfas.mil/militarypay/militarypaytables/2008MilitaryPayCharts35.pdf" TargetMode="External"/><Relationship Id="rId2" Type="http://schemas.openxmlformats.org/officeDocument/2006/relationships/hyperlink" Target="http://www.dfas.mil/militarypay/2006militarypaytables/2007MilitaryPayCharts-1.pdf" TargetMode="Externa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21.xml"/><Relationship Id="rId4" Type="http://schemas.openxmlformats.org/officeDocument/2006/relationships/hyperlink" Target="http://www.dfas.mil/militarypay/militarypaytables/2009MilitaryPayTables.doc" TargetMode="External"/></Relationships>
</file>

<file path=ppt/slides/_rels/slide2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25.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2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dfas.mil/militarypay/militarypaytables/2008MilitaryPayCharts35.pdf" TargetMode="External"/><Relationship Id="rId2" Type="http://schemas.openxmlformats.org/officeDocument/2006/relationships/hyperlink" Target="http://www.dfas.mil/militarypay/2006militarypaytables/2007MilitaryPayCharts-1.pdf" TargetMode="Externa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hyperlink" Target="http://www.dfas.mil/militarypay/militarypaytables/2009MilitaryPayTables.doc" TargetMode="External"/></Relationships>
</file>

<file path=ppt/slides/_rels/slide2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5.xml"/><Relationship Id="rId1" Type="http://schemas.openxmlformats.org/officeDocument/2006/relationships/slideLayout" Target="../slideLayouts/slideLayout2.xml"/><Relationship Id="rId4" Type="http://schemas.openxmlformats.org/officeDocument/2006/relationships/hyperlink" Target="http://www.dfas.mil/militarymembers/woundedwarrior/retiredisablestimator.html" TargetMode="External"/></Relationships>
</file>

<file path=ppt/slides/_rels/slide30.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3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35.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dfas.mil/militarypay/militarypaytables/2008MilitaryPayCharts35.pdf" TargetMode="External"/><Relationship Id="rId2" Type="http://schemas.openxmlformats.org/officeDocument/2006/relationships/hyperlink" Target="http://www.dfas.mil/militarypay/2006militarypaytables/2007MilitaryPayCharts-1.pdf" TargetMode="Externa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hyperlink" Target="http://www.dfas.mil/militarypay/militarypaytables/2009MilitaryPayTables.doc" TargetMode="External"/></Relationships>
</file>

<file path=ppt/slides/_rels/slide4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4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dfas.mil/militarypay/militarypaytables/2008MilitaryPayCharts35.pdf" TargetMode="External"/><Relationship Id="rId2" Type="http://schemas.openxmlformats.org/officeDocument/2006/relationships/hyperlink" Target="http://www.dfas.mil/militarypay/2006militarypaytables/2007MilitaryPayCharts-1.pdf" TargetMode="Externa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hyperlink" Target="http://www.dfas.mil/militarypay/militarypaytables/2009MilitaryPayTabl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afpc.af.mil/library/combat.asp" TargetMode="External"/><Relationship Id="rId2" Type="http://schemas.openxmlformats.org/officeDocument/2006/relationships/hyperlink" Target="http://www.dfas.mil/dfas/retiredmilitary/disability/crsc.html" TargetMode="External"/><Relationship Id="rId1" Type="http://schemas.openxmlformats.org/officeDocument/2006/relationships/slideLayout" Target="../slideLayouts/slideLayout2.xml"/><Relationship Id="rId5" Type="http://schemas.openxmlformats.org/officeDocument/2006/relationships/hyperlink" Target="http://www.donhq.navy.mil/corb/crscb/crscmainpage.htm" TargetMode="External"/><Relationship Id="rId4" Type="http://schemas.openxmlformats.org/officeDocument/2006/relationships/hyperlink" Target="https://www.hrc.army.mil/site/crsc" TargetMode="External"/></Relationships>
</file>

<file path=ppt/slides/_rels/slide50.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5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5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5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dfas.mil/dfas/retiredmilitary/disability/crdp.html"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6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www.dfas.mil/militarypay/militarypaytables/2008MilitaryPayCharts35.pdf" TargetMode="External"/><Relationship Id="rId2" Type="http://schemas.openxmlformats.org/officeDocument/2006/relationships/hyperlink" Target="http://www.dfas.mil/militarypay/2006militarypaytables/2007MilitaryPayCharts-1.pdf" TargetMode="Externa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hyperlink" Target="http://www.dfas.mil/militarypay/militarypaytables/2009MilitaryPayTables.doc" TargetMode="External"/></Relationships>
</file>

<file path=ppt/slides/_rels/slide6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69.xml.rels><?xml version="1.0" encoding="UTF-8" standalone="yes"?>
<Relationships xmlns="http://schemas.openxmlformats.org/package/2006/relationships"><Relationship Id="rId3" Type="http://schemas.openxmlformats.org/officeDocument/2006/relationships/slide" Target="slide85.xml"/><Relationship Id="rId2" Type="http://schemas.openxmlformats.org/officeDocument/2006/relationships/slide" Target="slide100.xml"/><Relationship Id="rId1" Type="http://schemas.openxmlformats.org/officeDocument/2006/relationships/slideLayout" Target="../slideLayouts/slideLayout12.xml"/><Relationship Id="rId5" Type="http://schemas.openxmlformats.org/officeDocument/2006/relationships/slide" Target="slide10.xml"/><Relationship Id="rId4" Type="http://schemas.openxmlformats.org/officeDocument/2006/relationships/slide" Target="slide70.xml"/></Relationships>
</file>

<file path=ppt/slides/_rels/slide7.xml.rels><?xml version="1.0" encoding="UTF-8" standalone="yes"?>
<Relationships xmlns="http://schemas.openxmlformats.org/package/2006/relationships"><Relationship Id="rId2" Type="http://schemas.openxmlformats.org/officeDocument/2006/relationships/hyperlink" Target="http://www.dfas.mil/retiredmilitary/disability/comparison.html"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dfas.mil/militarypay/militarypaytables/2008MilitaryPayCharts35.pdf" TargetMode="External"/><Relationship Id="rId2" Type="http://schemas.openxmlformats.org/officeDocument/2006/relationships/hyperlink" Target="http://www.dfas.mil/militarypay/2006militarypaytables/2007MilitaryPayCharts-1.pdf" TargetMode="External"/><Relationship Id="rId1" Type="http://schemas.openxmlformats.org/officeDocument/2006/relationships/slideLayout" Target="../slideLayouts/slideLayout2.xml"/><Relationship Id="rId5" Type="http://schemas.openxmlformats.org/officeDocument/2006/relationships/slide" Target="slide69.xml"/><Relationship Id="rId4" Type="http://schemas.openxmlformats.org/officeDocument/2006/relationships/hyperlink" Target="http://www.dfas.mil/militarypay/militarypaytables/2009MilitaryPayTables.doc" TargetMode="External"/></Relationships>
</file>

<file path=ppt/slides/_rels/slide72.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5" Type="http://schemas.openxmlformats.org/officeDocument/2006/relationships/slide" Target="slide69.xml"/><Relationship Id="rId4" Type="http://schemas.openxmlformats.org/officeDocument/2006/relationships/slide" Target="slide10.xml"/></Relationships>
</file>

<file path=ppt/slides/_rels/slide78.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slide" Target="slide11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defenselink.mil/comptroller/fmr/07b/07b_24.pdf" TargetMode="External"/><Relationship Id="rId2" Type="http://schemas.openxmlformats.org/officeDocument/2006/relationships/hyperlink" Target="http://www.dfas.mil/retiredmilitary/disability/comparison.html"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slide" Target="slide12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69.xml"/></Relationships>
</file>

<file path=ppt/slides/_rels/slide84.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slide" Target="slide3.xml"/><Relationship Id="rId1" Type="http://schemas.openxmlformats.org/officeDocument/2006/relationships/slideLayout" Target="../slideLayouts/slideLayout4.xml"/><Relationship Id="rId4" Type="http://schemas.openxmlformats.org/officeDocument/2006/relationships/slide" Target="slide69.xml"/></Relationships>
</file>

<file path=ppt/slides/_rels/slide85.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www.dfas.mil/militarypay/militarypaytables/2008MilitaryPayCharts35.pdf" TargetMode="External"/><Relationship Id="rId2" Type="http://schemas.openxmlformats.org/officeDocument/2006/relationships/hyperlink" Target="http://www.dfas.mil/militarypay/2006militarypaytables/2007MilitaryPayCharts-1.pdf" TargetMode="External"/><Relationship Id="rId1" Type="http://schemas.openxmlformats.org/officeDocument/2006/relationships/slideLayout" Target="../slideLayouts/slideLayout2.xml"/><Relationship Id="rId5" Type="http://schemas.openxmlformats.org/officeDocument/2006/relationships/slide" Target="slide69.xml"/><Relationship Id="rId4" Type="http://schemas.openxmlformats.org/officeDocument/2006/relationships/hyperlink" Target="http://www.dfas.mil/militarypay/militarypaytables/2009MilitaryPayTables.doc" TargetMode="External"/></Relationships>
</file>

<file path=ppt/slides/_rels/slide87.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5" Type="http://schemas.openxmlformats.org/officeDocument/2006/relationships/slide" Target="slide69.xml"/><Relationship Id="rId4" Type="http://schemas.openxmlformats.org/officeDocument/2006/relationships/slide" Target="slide10.xml"/></Relationships>
</file>

<file path=ppt/slides/_rels/slide93.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slide" Target="slide116.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slide" Target="slide118.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hyperlink" Target="http://www.vba.va.gov/bln/21/Rates/comp01.htm" TargetMode="External"/><Relationship Id="rId1" Type="http://schemas.openxmlformats.org/officeDocument/2006/relationships/slideLayout" Target="../slideLayouts/slideLayout2.xml"/><Relationship Id="rId4" Type="http://schemas.openxmlformats.org/officeDocument/2006/relationships/slide" Target="slide69.xml"/></Relationships>
</file>

<file path=ppt/slides/_rels/slide99.xml.rels><?xml version="1.0" encoding="UTF-8" standalone="yes"?>
<Relationships xmlns="http://schemas.openxmlformats.org/package/2006/relationships"><Relationship Id="rId3" Type="http://schemas.openxmlformats.org/officeDocument/2006/relationships/hyperlink" Target="http://www.dfas.mil/dfas/militarymembers/woundedwarrior/disabledretireest.html" TargetMode="External"/><Relationship Id="rId2" Type="http://schemas.openxmlformats.org/officeDocument/2006/relationships/slide" Target="slide3.xml"/><Relationship Id="rId1" Type="http://schemas.openxmlformats.org/officeDocument/2006/relationships/slideLayout" Target="../slideLayouts/slideLayout4.xml"/><Relationship Id="rId4" Type="http://schemas.openxmlformats.org/officeDocument/2006/relationships/slide" Target="slide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sz="4000" smtClean="0">
                <a:solidFill>
                  <a:srgbClr val="336600"/>
                </a:solidFill>
              </a:rPr>
              <a:t>Welcome to the </a:t>
            </a:r>
            <a:br>
              <a:rPr lang="en-US" sz="4000" smtClean="0">
                <a:solidFill>
                  <a:srgbClr val="336600"/>
                </a:solidFill>
              </a:rPr>
            </a:br>
            <a:r>
              <a:rPr lang="en-US" sz="4000" smtClean="0">
                <a:solidFill>
                  <a:srgbClr val="336600"/>
                </a:solidFill>
              </a:rPr>
              <a:t>Retired Disability Income Estimator</a:t>
            </a:r>
          </a:p>
        </p:txBody>
      </p:sp>
      <p:sp>
        <p:nvSpPr>
          <p:cNvPr id="2051" name="Rectangle 3"/>
          <p:cNvSpPr>
            <a:spLocks noGrp="1" noChangeArrowheads="1"/>
          </p:cNvSpPr>
          <p:nvPr>
            <p:ph type="body" idx="1"/>
          </p:nvPr>
        </p:nvSpPr>
        <p:spPr>
          <a:xfrm>
            <a:off x="457200" y="1828800"/>
            <a:ext cx="8229600" cy="4297363"/>
          </a:xfrm>
        </p:spPr>
        <p:txBody>
          <a:bodyPr/>
          <a:lstStyle/>
          <a:p>
            <a:pPr algn="ctr" eaLnBrk="1" hangingPunct="1">
              <a:lnSpc>
                <a:spcPct val="90000"/>
              </a:lnSpc>
              <a:buFontTx/>
              <a:buNone/>
            </a:pPr>
            <a:r>
              <a:rPr lang="en-US" dirty="0" smtClean="0"/>
              <a:t>The Retired Disability Income Estimator is a source of information to learn more about estimated total income after medical retirement.</a:t>
            </a:r>
          </a:p>
          <a:p>
            <a:pPr eaLnBrk="1" hangingPunct="1">
              <a:lnSpc>
                <a:spcPct val="90000"/>
              </a:lnSpc>
              <a:buFontTx/>
              <a:buNone/>
            </a:pPr>
            <a:endParaRPr lang="en-US" sz="2000" dirty="0" smtClean="0"/>
          </a:p>
          <a:p>
            <a:pPr eaLnBrk="1" hangingPunct="1">
              <a:lnSpc>
                <a:spcPct val="90000"/>
              </a:lnSpc>
              <a:buFontTx/>
              <a:buNone/>
            </a:pPr>
            <a:r>
              <a:rPr lang="en-US" sz="1800" dirty="0" smtClean="0"/>
              <a:t>For additional Wounded Warrior information, please click on the links below:</a:t>
            </a:r>
          </a:p>
          <a:p>
            <a:pPr eaLnBrk="1" hangingPunct="1">
              <a:lnSpc>
                <a:spcPct val="90000"/>
              </a:lnSpc>
            </a:pPr>
            <a:r>
              <a:rPr lang="en-US" sz="1800" dirty="0" smtClean="0">
                <a:hlinkClick r:id="rId2"/>
              </a:rPr>
              <a:t>Army</a:t>
            </a:r>
            <a:endParaRPr lang="en-US" sz="1800" dirty="0" smtClean="0"/>
          </a:p>
          <a:p>
            <a:pPr eaLnBrk="1" hangingPunct="1">
              <a:lnSpc>
                <a:spcPct val="90000"/>
              </a:lnSpc>
            </a:pPr>
            <a:r>
              <a:rPr lang="en-US" sz="1800" dirty="0" smtClean="0">
                <a:hlinkClick r:id="rId3"/>
              </a:rPr>
              <a:t>Air Force</a:t>
            </a:r>
            <a:endParaRPr lang="en-US" sz="1800" dirty="0" smtClean="0"/>
          </a:p>
          <a:p>
            <a:pPr eaLnBrk="1" hangingPunct="1">
              <a:lnSpc>
                <a:spcPct val="90000"/>
              </a:lnSpc>
            </a:pPr>
            <a:r>
              <a:rPr lang="en-US" sz="1800" dirty="0" smtClean="0">
                <a:hlinkClick r:id="rId4"/>
              </a:rPr>
              <a:t>Navy</a:t>
            </a:r>
            <a:endParaRPr lang="en-US" sz="1800" dirty="0" smtClean="0"/>
          </a:p>
          <a:p>
            <a:pPr eaLnBrk="1" hangingPunct="1">
              <a:lnSpc>
                <a:spcPct val="90000"/>
              </a:lnSpc>
            </a:pPr>
            <a:r>
              <a:rPr lang="en-US" sz="1800" dirty="0" smtClean="0">
                <a:hlinkClick r:id="rId5"/>
              </a:rPr>
              <a:t>Marine Corps</a:t>
            </a:r>
            <a:endParaRPr lang="en-US" sz="1800" dirty="0" smtClean="0"/>
          </a:p>
          <a:p>
            <a:pPr eaLnBrk="1" hangingPunct="1">
              <a:lnSpc>
                <a:spcPct val="90000"/>
              </a:lnSpc>
            </a:pPr>
            <a:r>
              <a:rPr lang="en-US" sz="1800" dirty="0" smtClean="0">
                <a:hlinkClick r:id="rId6"/>
              </a:rPr>
              <a:t>Office of the Secretary of Defense (OSD)</a:t>
            </a:r>
            <a:endParaRPr lang="en-US" sz="1800" dirty="0" smtClean="0"/>
          </a:p>
        </p:txBody>
      </p:sp>
      <p:sp>
        <p:nvSpPr>
          <p:cNvPr id="2052" name="Rectangle 4"/>
          <p:cNvSpPr>
            <a:spLocks noChangeArrowheads="1"/>
          </p:cNvSpPr>
          <p:nvPr/>
        </p:nvSpPr>
        <p:spPr bwMode="auto">
          <a:xfrm>
            <a:off x="457200" y="228600"/>
            <a:ext cx="8153400" cy="1371600"/>
          </a:xfrm>
          <a:prstGeom prst="rect">
            <a:avLst/>
          </a:prstGeom>
          <a:noFill/>
          <a:ln w="50800">
            <a:solidFill>
              <a:srgbClr val="FFCC00"/>
            </a:solidFill>
            <a:miter lim="800000"/>
            <a:headEnd/>
            <a:tailEnd/>
          </a:ln>
        </p:spPr>
        <p:txBody>
          <a:bodyPr wrap="none" anchor="ctr"/>
          <a:lstStyle/>
          <a:p>
            <a:endParaRPr lang="en-US"/>
          </a:p>
        </p:txBody>
      </p:sp>
      <p:sp>
        <p:nvSpPr>
          <p:cNvPr id="2053" name="AutoShape 5">
            <a:hlinkClick r:id="" action="ppaction://hlinkshowjump?jump=nextslide" highlightClick="1"/>
          </p:cNvPr>
          <p:cNvSpPr>
            <a:spLocks noChangeArrowheads="1"/>
          </p:cNvSpPr>
          <p:nvPr/>
        </p:nvSpPr>
        <p:spPr bwMode="auto">
          <a:xfrm>
            <a:off x="7620000" y="5791200"/>
            <a:ext cx="838200" cy="609600"/>
          </a:xfrm>
          <a:prstGeom prst="actionButtonForwardNext">
            <a:avLst/>
          </a:prstGeom>
          <a:solidFill>
            <a:srgbClr val="339966"/>
          </a:solidFill>
          <a:ln w="9525">
            <a:noFill/>
            <a:miter lim="800000"/>
            <a:headEnd/>
            <a:tailEnd/>
          </a:ln>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solidFill>
                  <a:srgbClr val="336600"/>
                </a:solidFill>
              </a:rPr>
              <a:t>Situational Examples</a:t>
            </a:r>
          </a:p>
        </p:txBody>
      </p:sp>
      <p:sp>
        <p:nvSpPr>
          <p:cNvPr id="11267" name="Rectangle 3"/>
          <p:cNvSpPr>
            <a:spLocks noGrp="1" noChangeArrowheads="1"/>
          </p:cNvSpPr>
          <p:nvPr>
            <p:ph type="body" sz="half" idx="1"/>
          </p:nvPr>
        </p:nvSpPr>
        <p:spPr>
          <a:xfrm>
            <a:off x="457200" y="1219200"/>
            <a:ext cx="8305800" cy="1066800"/>
          </a:xfrm>
        </p:spPr>
        <p:txBody>
          <a:bodyPr/>
          <a:lstStyle/>
          <a:p>
            <a:pPr algn="ctr" eaLnBrk="1" hangingPunct="1">
              <a:buFontTx/>
              <a:buNone/>
            </a:pPr>
            <a:r>
              <a:rPr lang="en-US" sz="2800" smtClean="0"/>
              <a:t>Click on a Rank:</a:t>
            </a:r>
          </a:p>
        </p:txBody>
      </p:sp>
      <p:sp>
        <p:nvSpPr>
          <p:cNvPr id="11268" name="AutoShape 4">
            <a:hlinkClick r:id="" action="ppaction://hlinkshowjump?jump=nextslide" highlightClick="1"/>
          </p:cNvPr>
          <p:cNvSpPr>
            <a:spLocks noChangeArrowheads="1"/>
          </p:cNvSpPr>
          <p:nvPr/>
        </p:nvSpPr>
        <p:spPr bwMode="auto">
          <a:xfrm>
            <a:off x="1219200" y="1981200"/>
            <a:ext cx="1295400" cy="762000"/>
          </a:xfrm>
          <a:prstGeom prst="actionButtonBlank">
            <a:avLst/>
          </a:prstGeom>
          <a:solidFill>
            <a:srgbClr val="339966"/>
          </a:solidFill>
          <a:ln w="9525">
            <a:noFill/>
            <a:miter lim="800000"/>
            <a:headEnd/>
            <a:tailEnd/>
          </a:ln>
        </p:spPr>
        <p:txBody>
          <a:bodyPr wrap="none" anchor="ctr"/>
          <a:lstStyle/>
          <a:p>
            <a:pPr algn="ctr"/>
            <a:r>
              <a:rPr lang="en-US"/>
              <a:t>E4 - #1</a:t>
            </a:r>
          </a:p>
        </p:txBody>
      </p:sp>
      <p:sp>
        <p:nvSpPr>
          <p:cNvPr id="11269" name="AutoShape 5">
            <a:hlinkClick r:id="rId3" action="ppaction://hlinksldjump" highlightClick="1"/>
          </p:cNvPr>
          <p:cNvSpPr>
            <a:spLocks noChangeArrowheads="1"/>
          </p:cNvSpPr>
          <p:nvPr/>
        </p:nvSpPr>
        <p:spPr bwMode="auto">
          <a:xfrm>
            <a:off x="3810000" y="1981200"/>
            <a:ext cx="1295400" cy="762000"/>
          </a:xfrm>
          <a:prstGeom prst="actionButtonBlank">
            <a:avLst/>
          </a:prstGeom>
          <a:solidFill>
            <a:srgbClr val="339966"/>
          </a:solidFill>
          <a:ln w="9525">
            <a:noFill/>
            <a:miter lim="800000"/>
            <a:headEnd/>
            <a:tailEnd/>
          </a:ln>
        </p:spPr>
        <p:txBody>
          <a:bodyPr wrap="none" anchor="ctr"/>
          <a:lstStyle/>
          <a:p>
            <a:pPr algn="ctr"/>
            <a:r>
              <a:rPr lang="en-US"/>
              <a:t>E6 - #1</a:t>
            </a:r>
          </a:p>
        </p:txBody>
      </p:sp>
      <p:sp>
        <p:nvSpPr>
          <p:cNvPr id="11270" name="AutoShape 6">
            <a:hlinkClick r:id="rId4" action="ppaction://hlinksldjump" highlightClick="1"/>
          </p:cNvPr>
          <p:cNvSpPr>
            <a:spLocks noChangeArrowheads="1"/>
          </p:cNvSpPr>
          <p:nvPr/>
        </p:nvSpPr>
        <p:spPr bwMode="auto">
          <a:xfrm>
            <a:off x="6477000" y="1981200"/>
            <a:ext cx="1295400" cy="762000"/>
          </a:xfrm>
          <a:prstGeom prst="actionButtonBlank">
            <a:avLst/>
          </a:prstGeom>
          <a:solidFill>
            <a:srgbClr val="339966"/>
          </a:solidFill>
          <a:ln w="9525">
            <a:noFill/>
            <a:miter lim="800000"/>
            <a:headEnd/>
            <a:tailEnd/>
          </a:ln>
        </p:spPr>
        <p:txBody>
          <a:bodyPr wrap="none" anchor="ctr"/>
          <a:lstStyle/>
          <a:p>
            <a:pPr algn="ctr"/>
            <a:r>
              <a:rPr lang="en-US"/>
              <a:t>O2 - #1</a:t>
            </a:r>
          </a:p>
        </p:txBody>
      </p:sp>
      <p:sp>
        <p:nvSpPr>
          <p:cNvPr id="11271" name="Line 8"/>
          <p:cNvSpPr>
            <a:spLocks noChangeShapeType="1"/>
          </p:cNvSpPr>
          <p:nvPr/>
        </p:nvSpPr>
        <p:spPr bwMode="auto">
          <a:xfrm>
            <a:off x="0" y="1219200"/>
            <a:ext cx="9144000" cy="0"/>
          </a:xfrm>
          <a:prstGeom prst="line">
            <a:avLst/>
          </a:prstGeom>
          <a:noFill/>
          <a:ln w="50800">
            <a:solidFill>
              <a:srgbClr val="FFCC00"/>
            </a:solidFill>
            <a:round/>
            <a:headEnd/>
            <a:tailEnd/>
          </a:ln>
        </p:spPr>
        <p:txBody>
          <a:bodyPr/>
          <a:lstStyle/>
          <a:p>
            <a:endParaRPr lang="en-US"/>
          </a:p>
        </p:txBody>
      </p:sp>
      <p:sp>
        <p:nvSpPr>
          <p:cNvPr id="11272" name="Text Box 9"/>
          <p:cNvSpPr txBox="1">
            <a:spLocks noChangeArrowheads="1"/>
          </p:cNvSpPr>
          <p:nvPr/>
        </p:nvSpPr>
        <p:spPr bwMode="auto">
          <a:xfrm>
            <a:off x="228600" y="5029200"/>
            <a:ext cx="8915400" cy="1646238"/>
          </a:xfrm>
          <a:prstGeom prst="rect">
            <a:avLst/>
          </a:prstGeom>
          <a:noFill/>
          <a:ln w="9525">
            <a:noFill/>
            <a:miter lim="800000"/>
            <a:headEnd/>
            <a:tailEnd/>
          </a:ln>
        </p:spPr>
        <p:txBody>
          <a:bodyPr>
            <a:spAutoFit/>
          </a:bodyPr>
          <a:lstStyle/>
          <a:p>
            <a:pPr>
              <a:spcBef>
                <a:spcPct val="50000"/>
              </a:spcBef>
            </a:pPr>
            <a:r>
              <a:rPr lang="en-US" b="1" u="sng"/>
              <a:t>Note:</a:t>
            </a:r>
            <a:r>
              <a:rPr lang="en-US"/>
              <a:t> </a:t>
            </a:r>
          </a:p>
          <a:p>
            <a:pPr>
              <a:spcBef>
                <a:spcPct val="50000"/>
              </a:spcBef>
              <a:buFontTx/>
              <a:buChar char="•"/>
            </a:pPr>
            <a:r>
              <a:rPr lang="en-US" sz="1600"/>
              <a:t> For each of the examples the veterans Military, VA, and CRSC disability ratings are different. </a:t>
            </a:r>
          </a:p>
          <a:p>
            <a:pPr marL="0" lvl="1">
              <a:spcBef>
                <a:spcPct val="50000"/>
              </a:spcBef>
              <a:buFontTx/>
              <a:buChar char="•"/>
            </a:pPr>
            <a:r>
              <a:rPr lang="en-US" sz="1400"/>
              <a:t> All E8 examples are a </a:t>
            </a:r>
            <a:r>
              <a:rPr lang="en-US" sz="1400" u="sng"/>
              <a:t>CRSC/CRDP Comparison</a:t>
            </a:r>
            <a:r>
              <a:rPr lang="en-US" sz="1400"/>
              <a:t>, Veteran has a spouse and 2 children and 21 years of service</a:t>
            </a:r>
            <a:endParaRPr lang="en-US" sz="1600"/>
          </a:p>
          <a:p>
            <a:pPr>
              <a:spcBef>
                <a:spcPct val="50000"/>
              </a:spcBef>
              <a:buFontTx/>
              <a:buChar char="•"/>
            </a:pPr>
            <a:r>
              <a:rPr lang="en-US" sz="1600"/>
              <a:t> This estimator is not intended for use to project personal disability income.</a:t>
            </a:r>
          </a:p>
        </p:txBody>
      </p:sp>
      <p:sp>
        <p:nvSpPr>
          <p:cNvPr id="11273" name="AutoShape 13">
            <a:hlinkClick r:id="rId5" action="ppaction://hlinksldjump" highlightClick="1"/>
          </p:cNvPr>
          <p:cNvSpPr>
            <a:spLocks noChangeArrowheads="1"/>
          </p:cNvSpPr>
          <p:nvPr/>
        </p:nvSpPr>
        <p:spPr bwMode="auto">
          <a:xfrm>
            <a:off x="3810000" y="2971800"/>
            <a:ext cx="1295400" cy="762000"/>
          </a:xfrm>
          <a:prstGeom prst="actionButtonBlank">
            <a:avLst/>
          </a:prstGeom>
          <a:solidFill>
            <a:srgbClr val="339966"/>
          </a:solidFill>
          <a:ln w="9525">
            <a:noFill/>
            <a:miter lim="800000"/>
            <a:headEnd/>
            <a:tailEnd/>
          </a:ln>
        </p:spPr>
        <p:txBody>
          <a:bodyPr wrap="none" anchor="ctr"/>
          <a:lstStyle/>
          <a:p>
            <a:pPr algn="ctr"/>
            <a:r>
              <a:rPr lang="en-US"/>
              <a:t>E6 - #2</a:t>
            </a:r>
          </a:p>
        </p:txBody>
      </p:sp>
      <p:sp>
        <p:nvSpPr>
          <p:cNvPr id="11274" name="AutoShape 14">
            <a:hlinkClick r:id="rId6" action="ppaction://hlinksldjump" highlightClick="1"/>
          </p:cNvPr>
          <p:cNvSpPr>
            <a:spLocks noChangeArrowheads="1"/>
          </p:cNvSpPr>
          <p:nvPr/>
        </p:nvSpPr>
        <p:spPr bwMode="auto">
          <a:xfrm>
            <a:off x="6477000" y="2971800"/>
            <a:ext cx="1295400" cy="762000"/>
          </a:xfrm>
          <a:prstGeom prst="actionButtonBlank">
            <a:avLst/>
          </a:prstGeom>
          <a:solidFill>
            <a:srgbClr val="339966"/>
          </a:solidFill>
          <a:ln w="9525">
            <a:noFill/>
            <a:miter lim="800000"/>
            <a:headEnd/>
            <a:tailEnd/>
          </a:ln>
        </p:spPr>
        <p:txBody>
          <a:bodyPr wrap="none" anchor="ctr"/>
          <a:lstStyle/>
          <a:p>
            <a:pPr algn="ctr"/>
            <a:r>
              <a:rPr lang="en-US"/>
              <a:t>O2 - #2</a:t>
            </a:r>
          </a:p>
        </p:txBody>
      </p:sp>
      <p:sp>
        <p:nvSpPr>
          <p:cNvPr id="11275" name="AutoShape 15">
            <a:hlinkClick r:id="rId7" action="ppaction://hlinksldjump" highlightClick="1"/>
          </p:cNvPr>
          <p:cNvSpPr>
            <a:spLocks noChangeArrowheads="1"/>
          </p:cNvSpPr>
          <p:nvPr/>
        </p:nvSpPr>
        <p:spPr bwMode="auto">
          <a:xfrm>
            <a:off x="1219200" y="2971800"/>
            <a:ext cx="1295400" cy="762000"/>
          </a:xfrm>
          <a:prstGeom prst="actionButtonBlank">
            <a:avLst/>
          </a:prstGeom>
          <a:solidFill>
            <a:srgbClr val="339966"/>
          </a:solidFill>
          <a:ln w="9525">
            <a:noFill/>
            <a:miter lim="800000"/>
            <a:headEnd/>
            <a:tailEnd/>
          </a:ln>
        </p:spPr>
        <p:txBody>
          <a:bodyPr wrap="none" anchor="ctr"/>
          <a:lstStyle/>
          <a:p>
            <a:pPr algn="ctr"/>
            <a:r>
              <a:rPr lang="en-US"/>
              <a:t>E4 - #2</a:t>
            </a:r>
          </a:p>
        </p:txBody>
      </p:sp>
      <p:sp>
        <p:nvSpPr>
          <p:cNvPr id="11276" name="AutoShape 6">
            <a:hlinkClick r:id="rId8" action="ppaction://hlinksldjump" highlightClick="1"/>
          </p:cNvPr>
          <p:cNvSpPr>
            <a:spLocks noChangeArrowheads="1"/>
          </p:cNvSpPr>
          <p:nvPr/>
        </p:nvSpPr>
        <p:spPr bwMode="auto">
          <a:xfrm>
            <a:off x="2743200" y="4267200"/>
            <a:ext cx="3505200" cy="762000"/>
          </a:xfrm>
          <a:prstGeom prst="actionButtonBlank">
            <a:avLst/>
          </a:prstGeom>
          <a:solidFill>
            <a:srgbClr val="339966"/>
          </a:solidFill>
          <a:ln w="9525">
            <a:noFill/>
            <a:miter lim="800000"/>
            <a:headEnd/>
            <a:tailEnd/>
          </a:ln>
        </p:spPr>
        <p:txBody>
          <a:bodyPr wrap="none" anchor="ctr"/>
          <a:lstStyle/>
          <a:p>
            <a:pPr algn="ctr"/>
            <a:r>
              <a:rPr lang="en-US"/>
              <a:t>E8 Examples</a:t>
            </a:r>
          </a:p>
        </p:txBody>
      </p:sp>
    </p:spTree>
  </p:cSld>
  <p:clrMapOvr>
    <a:masterClrMapping/>
  </p:clrMapOvr>
  <p:transition advClick="0"/>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en-US" smtClean="0">
                <a:solidFill>
                  <a:srgbClr val="336600"/>
                </a:solidFill>
              </a:rPr>
              <a:t>Situation</a:t>
            </a:r>
          </a:p>
        </p:txBody>
      </p:sp>
      <p:sp>
        <p:nvSpPr>
          <p:cNvPr id="103427" name="Rectangle 3"/>
          <p:cNvSpPr>
            <a:spLocks noGrp="1" noChangeArrowheads="1"/>
          </p:cNvSpPr>
          <p:nvPr>
            <p:ph type="body" idx="1"/>
          </p:nvPr>
        </p:nvSpPr>
        <p:spPr/>
        <p:txBody>
          <a:bodyPr/>
          <a:lstStyle/>
          <a:p>
            <a:pPr algn="ctr" eaLnBrk="1" hangingPunct="1">
              <a:buFontTx/>
              <a:buNone/>
            </a:pPr>
            <a:r>
              <a:rPr lang="en-US" sz="2300" smtClean="0"/>
              <a:t>I am a Master Sergeant (E8) with 21 years of service, a spouse and two children. I enlisted in January 1988 and retired in January 2009. I was injured while deployed to a combat zone. My military disability rating, VA rating, and CRSC rating is 90%. What are my estimated earnings from military and VA? Will it be more beneficial for me to receive CRSC or CRDP?</a:t>
            </a:r>
          </a:p>
          <a:p>
            <a:pPr algn="ctr" eaLnBrk="1" hangingPunct="1">
              <a:buFontTx/>
              <a:buNone/>
            </a:pPr>
            <a:endParaRPr lang="en-US" sz="2300" smtClean="0"/>
          </a:p>
        </p:txBody>
      </p:sp>
      <p:sp>
        <p:nvSpPr>
          <p:cNvPr id="10342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03429" name="AutoShape 5">
            <a:hlinkClick r:id="" action="ppaction://hlinkshowjump?jump=nextslide" highlightClick="1"/>
          </p:cNvPr>
          <p:cNvSpPr>
            <a:spLocks noChangeArrowheads="1"/>
          </p:cNvSpPr>
          <p:nvPr/>
        </p:nvSpPr>
        <p:spPr bwMode="auto">
          <a:xfrm>
            <a:off x="5334000" y="4572000"/>
            <a:ext cx="3200400" cy="838200"/>
          </a:xfrm>
          <a:prstGeom prst="actionButtonBlank">
            <a:avLst/>
          </a:prstGeom>
          <a:solidFill>
            <a:srgbClr val="339966"/>
          </a:solidFill>
          <a:ln w="9525">
            <a:noFill/>
            <a:miter lim="800000"/>
            <a:headEnd/>
            <a:tailEnd/>
          </a:ln>
        </p:spPr>
        <p:txBody>
          <a:bodyPr wrap="none" anchor="ctr"/>
          <a:lstStyle/>
          <a:p>
            <a:pPr algn="ctr"/>
            <a:r>
              <a:rPr lang="en-US"/>
              <a:t>Go to CRSC Calculations</a:t>
            </a:r>
          </a:p>
        </p:txBody>
      </p:sp>
      <p:sp>
        <p:nvSpPr>
          <p:cNvPr id="103430" name="AutoShape 8">
            <a:hlinkClick r:id="" action="ppaction://noaction" highlightClick="1"/>
          </p:cNvPr>
          <p:cNvSpPr>
            <a:spLocks noChangeArrowheads="1"/>
          </p:cNvSpPr>
          <p:nvPr/>
        </p:nvSpPr>
        <p:spPr bwMode="auto">
          <a:xfrm>
            <a:off x="5334000" y="5638800"/>
            <a:ext cx="3200400" cy="838200"/>
          </a:xfrm>
          <a:prstGeom prst="actionButtonBlank">
            <a:avLst/>
          </a:prstGeom>
          <a:solidFill>
            <a:srgbClr val="339966"/>
          </a:solidFill>
          <a:ln w="9525">
            <a:noFill/>
            <a:miter lim="800000"/>
            <a:headEnd/>
            <a:tailEnd/>
          </a:ln>
        </p:spPr>
        <p:txBody>
          <a:bodyPr wrap="none" anchor="ctr"/>
          <a:lstStyle/>
          <a:p>
            <a:pPr algn="ctr"/>
            <a:r>
              <a:rPr lang="en-US"/>
              <a:t>Go to CRDP Calculations</a:t>
            </a:r>
          </a:p>
        </p:txBody>
      </p:sp>
      <p:sp>
        <p:nvSpPr>
          <p:cNvPr id="103431" name="AutoShape 7">
            <a:hlinkClick r:id="rId2" action="ppaction://hlinksldjump" highlightClick="1"/>
          </p:cNvPr>
          <p:cNvSpPr>
            <a:spLocks noChangeArrowheads="1"/>
          </p:cNvSpPr>
          <p:nvPr/>
        </p:nvSpPr>
        <p:spPr bwMode="auto">
          <a:xfrm>
            <a:off x="914400" y="5257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r>
              <a:rPr lang="en-US" sz="3200" smtClean="0">
                <a:solidFill>
                  <a:srgbClr val="336600"/>
                </a:solidFill>
              </a:rPr>
              <a:t>Step 1: Compute basic pay for retirement purposes by using High 36 Average:</a:t>
            </a:r>
          </a:p>
        </p:txBody>
      </p:sp>
      <p:sp>
        <p:nvSpPr>
          <p:cNvPr id="104451" name="Rectangle 3"/>
          <p:cNvSpPr>
            <a:spLocks noGrp="1" noChangeArrowheads="1"/>
          </p:cNvSpPr>
          <p:nvPr>
            <p:ph type="body" idx="1"/>
          </p:nvPr>
        </p:nvSpPr>
        <p:spPr>
          <a:xfrm>
            <a:off x="457200" y="1600200"/>
            <a:ext cx="8229600" cy="3352800"/>
          </a:xfrm>
        </p:spPr>
        <p:txBody>
          <a:bodyPr/>
          <a:lstStyle/>
          <a:p>
            <a:pPr eaLnBrk="1" hangingPunct="1">
              <a:lnSpc>
                <a:spcPct val="80000"/>
              </a:lnSpc>
              <a:buFontTx/>
              <a:buNone/>
            </a:pPr>
            <a:r>
              <a:rPr lang="en-US" sz="2000" smtClean="0"/>
              <a:t>High 36 is the average of the high 36 paid months of service. In this example, the paid amounts are from 2007, 2008 and 2009 military basic pay tables.  Click on the links to view the tables.</a:t>
            </a:r>
          </a:p>
          <a:p>
            <a:pPr eaLnBrk="1" hangingPunct="1">
              <a:lnSpc>
                <a:spcPct val="80000"/>
              </a:lnSpc>
              <a:buFontTx/>
              <a:buNone/>
            </a:pPr>
            <a:endParaRPr lang="en-US" sz="2000" smtClean="0"/>
          </a:p>
          <a:p>
            <a:pPr eaLnBrk="1" hangingPunct="1">
              <a:lnSpc>
                <a:spcPct val="80000"/>
              </a:lnSpc>
              <a:buFontTx/>
              <a:buNone/>
            </a:pPr>
            <a:r>
              <a:rPr lang="en-US" sz="1800" smtClean="0"/>
              <a:t>Add the 36 highest paid months and divide the total by 36:</a:t>
            </a:r>
          </a:p>
          <a:p>
            <a:pPr eaLnBrk="1" hangingPunct="1">
              <a:lnSpc>
                <a:spcPct val="80000"/>
              </a:lnSpc>
            </a:pPr>
            <a:r>
              <a:rPr lang="en-US" sz="1800" smtClean="0"/>
              <a:t>E8 for 12 months in </a:t>
            </a:r>
            <a:r>
              <a:rPr lang="en-US" sz="1800" smtClean="0">
                <a:hlinkClick r:id="rId2"/>
              </a:rPr>
              <a:t>2007</a:t>
            </a:r>
            <a:r>
              <a:rPr lang="en-US" sz="1800" smtClean="0"/>
              <a:t>:	$4,051.80 x 12 =	$48,621.60</a:t>
            </a:r>
          </a:p>
          <a:p>
            <a:pPr eaLnBrk="1" hangingPunct="1">
              <a:lnSpc>
                <a:spcPct val="80000"/>
              </a:lnSpc>
            </a:pPr>
            <a:r>
              <a:rPr lang="en-US" sz="1800" smtClean="0"/>
              <a:t>E8 for 12 months in </a:t>
            </a:r>
            <a:r>
              <a:rPr lang="en-US" sz="1800" smtClean="0">
                <a:hlinkClick r:id="rId3"/>
              </a:rPr>
              <a:t>2008</a:t>
            </a:r>
            <a:r>
              <a:rPr lang="en-US" sz="1800" smtClean="0"/>
              <a:t>:	$4,193.70 x 12 =	$50,324.40</a:t>
            </a:r>
          </a:p>
          <a:p>
            <a:pPr eaLnBrk="1" hangingPunct="1">
              <a:lnSpc>
                <a:spcPct val="80000"/>
              </a:lnSpc>
            </a:pPr>
            <a:r>
              <a:rPr lang="en-US" sz="1800" smtClean="0"/>
              <a:t>E8 for 12 months in </a:t>
            </a:r>
            <a:r>
              <a:rPr lang="en-US" sz="1800" smtClean="0">
                <a:hlinkClick r:id="rId4"/>
              </a:rPr>
              <a:t>2009</a:t>
            </a:r>
            <a:r>
              <a:rPr lang="en-US" sz="1800" smtClean="0"/>
              <a:t>:	$4,474.80 x 12 =	$53,697.60</a:t>
            </a:r>
          </a:p>
          <a:p>
            <a:pPr eaLnBrk="1" hangingPunct="1">
              <a:lnSpc>
                <a:spcPct val="80000"/>
              </a:lnSpc>
              <a:buFontTx/>
              <a:buNone/>
            </a:pPr>
            <a:r>
              <a:rPr lang="en-US" sz="1800" smtClean="0"/>
              <a:t>                                                           		--------------						             $152,643.60 / 36 = </a:t>
            </a:r>
          </a:p>
          <a:p>
            <a:pPr eaLnBrk="1" hangingPunct="1">
              <a:lnSpc>
                <a:spcPct val="80000"/>
              </a:lnSpc>
              <a:buFontTx/>
              <a:buNone/>
            </a:pPr>
            <a:endParaRPr lang="en-US" sz="1800" b="1" smtClean="0"/>
          </a:p>
          <a:p>
            <a:pPr eaLnBrk="1" hangingPunct="1">
              <a:lnSpc>
                <a:spcPct val="80000"/>
              </a:lnSpc>
              <a:buFontTx/>
              <a:buNone/>
            </a:pPr>
            <a:r>
              <a:rPr lang="en-US" sz="2000" b="1" smtClean="0"/>
              <a:t>High 36 Average:	            			 $4,240.10</a:t>
            </a:r>
          </a:p>
        </p:txBody>
      </p:sp>
      <p:sp>
        <p:nvSpPr>
          <p:cNvPr id="104452" name="AutoShape 5">
            <a:hlinkClick r:id="" action="ppaction://hlinkshowjump?jump=nextslide" highlightClick="1"/>
          </p:cNvPr>
          <p:cNvSpPr>
            <a:spLocks noChangeArrowheads="1"/>
          </p:cNvSpPr>
          <p:nvPr/>
        </p:nvSpPr>
        <p:spPr bwMode="auto">
          <a:xfrm>
            <a:off x="7772400" y="5791200"/>
            <a:ext cx="990600" cy="685800"/>
          </a:xfrm>
          <a:prstGeom prst="actionButtonForwardNext">
            <a:avLst/>
          </a:prstGeom>
          <a:solidFill>
            <a:srgbClr val="339966"/>
          </a:solidFill>
          <a:ln w="9525">
            <a:noFill/>
            <a:miter lim="800000"/>
            <a:headEnd/>
            <a:tailEnd/>
          </a:ln>
        </p:spPr>
        <p:txBody>
          <a:bodyPr wrap="none" anchor="ctr"/>
          <a:lstStyle/>
          <a:p>
            <a:endParaRPr lang="en-US"/>
          </a:p>
        </p:txBody>
      </p:sp>
      <p:sp>
        <p:nvSpPr>
          <p:cNvPr id="104453"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04454" name="AutoShape 7">
            <a:hlinkClick r:id="rId5"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r>
              <a:rPr lang="en-US" sz="3200" smtClean="0">
                <a:solidFill>
                  <a:srgbClr val="336600"/>
                </a:solidFill>
              </a:rPr>
              <a:t>Step 2: Compute Retired Pay</a:t>
            </a:r>
          </a:p>
        </p:txBody>
      </p:sp>
      <p:sp>
        <p:nvSpPr>
          <p:cNvPr id="105475" name="Rectangle 3"/>
          <p:cNvSpPr>
            <a:spLocks noGrp="1" noChangeArrowheads="1"/>
          </p:cNvSpPr>
          <p:nvPr>
            <p:ph type="body" idx="1"/>
          </p:nvPr>
        </p:nvSpPr>
        <p:spPr>
          <a:xfrm>
            <a:off x="457200" y="1600200"/>
            <a:ext cx="8229600" cy="2438400"/>
          </a:xfrm>
          <a:noFill/>
        </p:spPr>
        <p:txBody>
          <a:bodyPr/>
          <a:lstStyle/>
          <a:p>
            <a:pPr algn="ctr" eaLnBrk="1" hangingPunct="1">
              <a:lnSpc>
                <a:spcPct val="90000"/>
              </a:lnSpc>
              <a:buFontTx/>
              <a:buNone/>
            </a:pPr>
            <a:r>
              <a:rPr lang="en-US" sz="2800" smtClean="0"/>
              <a:t>There are two ways to calculate retired pay. The first is by Disability Percentage and the second is by Years of Service. If eligible for Retired Pay, the higher of the two will be received.  In order to receive a CRSC Offset estimation (Step 3), both calculations must be utilized.</a:t>
            </a:r>
          </a:p>
        </p:txBody>
      </p:sp>
      <p:sp>
        <p:nvSpPr>
          <p:cNvPr id="105476" name="AutoShape 5">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05477"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05478"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p>
        </p:txBody>
      </p:sp>
      <p:sp>
        <p:nvSpPr>
          <p:cNvPr id="106499" name="Rectangle 3"/>
          <p:cNvSpPr>
            <a:spLocks noGrp="1" noChangeArrowheads="1"/>
          </p:cNvSpPr>
          <p:nvPr>
            <p:ph type="body" idx="1"/>
          </p:nvPr>
        </p:nvSpPr>
        <p:spPr/>
        <p:txBody>
          <a:bodyPr/>
          <a:lstStyle/>
          <a:p>
            <a:pPr algn="ctr" eaLnBrk="1" hangingPunct="1">
              <a:buFontTx/>
              <a:buNone/>
            </a:pPr>
            <a:r>
              <a:rPr lang="en-US" sz="2000" smtClean="0"/>
              <a:t>The disability percentage is the percent that the Military has distinguished as the physical percent of disability. To find Retired Pay based on Disability Percentage:</a:t>
            </a:r>
          </a:p>
          <a:p>
            <a:pPr algn="ctr" eaLnBrk="1" hangingPunct="1">
              <a:buFontTx/>
              <a:buNone/>
            </a:pPr>
            <a:endParaRPr lang="en-US" sz="800" smtClean="0"/>
          </a:p>
          <a:p>
            <a:pPr eaLnBrk="1" hangingPunct="1"/>
            <a:r>
              <a:rPr lang="en-US" sz="1800" smtClean="0"/>
              <a:t>High 36 x Disability Percentage</a:t>
            </a:r>
          </a:p>
          <a:p>
            <a:pPr lvl="4" eaLnBrk="1" hangingPunct="1"/>
            <a:r>
              <a:rPr lang="en-US" sz="1800" smtClean="0"/>
              <a:t>If the Disability % is greater than 70%, High 36 will be multiplied by 75%, otherwise it will be multiplied by the Disability %</a:t>
            </a:r>
          </a:p>
          <a:p>
            <a:pPr lvl="4" eaLnBrk="1" hangingPunct="1"/>
            <a:r>
              <a:rPr lang="en-US" sz="1800" smtClean="0"/>
              <a:t>$4,240.10 x .75 = $3,180</a:t>
            </a:r>
          </a:p>
          <a:p>
            <a:pPr lvl="4" eaLnBrk="1" hangingPunct="1">
              <a:buFontTx/>
              <a:buNone/>
            </a:pPr>
            <a:endParaRPr lang="en-US" sz="800" smtClean="0"/>
          </a:p>
          <a:p>
            <a:pPr eaLnBrk="1" hangingPunct="1">
              <a:buFontTx/>
              <a:buNone/>
            </a:pPr>
            <a:r>
              <a:rPr lang="en-US" sz="2000" b="1" smtClean="0"/>
              <a:t>Retired Pay Based on Disability Percentage =	 $3,180</a:t>
            </a:r>
          </a:p>
          <a:p>
            <a:pPr eaLnBrk="1" hangingPunct="1">
              <a:buFontTx/>
              <a:buNone/>
            </a:pPr>
            <a:endParaRPr lang="en-US" sz="2000" b="1" smtClean="0"/>
          </a:p>
          <a:p>
            <a:pPr eaLnBrk="1" hangingPunct="1">
              <a:buFontTx/>
              <a:buNone/>
            </a:pPr>
            <a:endParaRPr lang="en-US" sz="2000" smtClean="0"/>
          </a:p>
        </p:txBody>
      </p:sp>
      <p:sp>
        <p:nvSpPr>
          <p:cNvPr id="10650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06501" name="AutoShape 6">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06502"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107523" name="Rectangle 3"/>
          <p:cNvSpPr>
            <a:spLocks noGrp="1" noChangeArrowheads="1"/>
          </p:cNvSpPr>
          <p:nvPr>
            <p:ph type="body" idx="1"/>
          </p:nvPr>
        </p:nvSpPr>
        <p:spPr/>
        <p:txBody>
          <a:bodyPr/>
          <a:lstStyle/>
          <a:p>
            <a:pPr eaLnBrk="1" hangingPunct="1">
              <a:buFontTx/>
              <a:buNone/>
            </a:pPr>
            <a:r>
              <a:rPr lang="en-US" sz="2000" smtClean="0"/>
              <a:t>	Years of Service is multiplied by 2.5%, which is a yearly percent of pay earned towards retirement, and that product is multiplied by high 36.</a:t>
            </a:r>
          </a:p>
          <a:p>
            <a:pPr eaLnBrk="1" hangingPunct="1">
              <a:buFontTx/>
              <a:buNone/>
            </a:pPr>
            <a:endParaRPr lang="en-US" sz="800" smtClean="0"/>
          </a:p>
          <a:p>
            <a:pPr eaLnBrk="1" hangingPunct="1"/>
            <a:r>
              <a:rPr lang="en-US" sz="1800" smtClean="0"/>
              <a:t>YOS x 2.5% = service multiplier</a:t>
            </a:r>
          </a:p>
          <a:p>
            <a:pPr lvl="4" eaLnBrk="1" hangingPunct="1"/>
            <a:r>
              <a:rPr lang="en-US" sz="1800" smtClean="0"/>
              <a:t>21 x 0.025 		   = 0.525</a:t>
            </a:r>
          </a:p>
          <a:p>
            <a:pPr eaLnBrk="1" hangingPunct="1"/>
            <a:r>
              <a:rPr lang="en-US" sz="1800" smtClean="0"/>
              <a:t>Service Multiplier x  High 36 = Retired Pay based on YOS</a:t>
            </a:r>
          </a:p>
          <a:p>
            <a:pPr lvl="4" eaLnBrk="1" hangingPunct="1"/>
            <a:r>
              <a:rPr lang="en-US" sz="1800" smtClean="0"/>
              <a:t>0.525 x $4,240.10 = $2,226</a:t>
            </a:r>
          </a:p>
          <a:p>
            <a:pPr lvl="4" eaLnBrk="1" hangingPunct="1"/>
            <a:endParaRPr lang="en-US" sz="800" smtClean="0"/>
          </a:p>
          <a:p>
            <a:pPr eaLnBrk="1" hangingPunct="1">
              <a:buFontTx/>
              <a:buNone/>
            </a:pPr>
            <a:r>
              <a:rPr lang="en-US" sz="2000" b="1" smtClean="0"/>
              <a:t>Retired Pay Based on Years of Service  = $2,226</a:t>
            </a:r>
          </a:p>
        </p:txBody>
      </p:sp>
      <p:sp>
        <p:nvSpPr>
          <p:cNvPr id="107524"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107525" name="AutoShape 5">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07526"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108547" name="Rectangle 3"/>
          <p:cNvSpPr>
            <a:spLocks noGrp="1" noChangeArrowheads="1"/>
          </p:cNvSpPr>
          <p:nvPr>
            <p:ph type="body" idx="1"/>
          </p:nvPr>
        </p:nvSpPr>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$3,180 - $2,226 = $954</a:t>
            </a:r>
          </a:p>
          <a:p>
            <a:pPr lvl="4" eaLnBrk="1" hangingPunct="1"/>
            <a:endParaRPr lang="en-US" sz="1800" smtClean="0"/>
          </a:p>
          <a:p>
            <a:pPr eaLnBrk="1" hangingPunct="1">
              <a:buFontTx/>
              <a:buNone/>
            </a:pPr>
            <a:r>
              <a:rPr lang="en-US" sz="2000" b="1" smtClean="0"/>
              <a:t>CRSC Offset 			 = $954</a:t>
            </a:r>
            <a:endParaRPr lang="en-US" sz="2000" smtClean="0"/>
          </a:p>
        </p:txBody>
      </p:sp>
      <p:sp>
        <p:nvSpPr>
          <p:cNvPr id="108548" name="AutoShape 5">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08549"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08550"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109571" name="Rectangle 3"/>
          <p:cNvSpPr>
            <a:spLocks noGrp="1" noChangeArrowheads="1"/>
          </p:cNvSpPr>
          <p:nvPr>
            <p:ph type="body" idx="1"/>
          </p:nvPr>
        </p:nvSpPr>
        <p:spPr/>
        <p:txBody>
          <a:bodyPr/>
          <a:lstStyle/>
          <a:p>
            <a:pPr algn="ctr" eaLnBrk="1" hangingPunct="1">
              <a:lnSpc>
                <a:spcPct val="9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90000"/>
              </a:lnSpc>
              <a:buFontTx/>
              <a:buNone/>
            </a:pPr>
            <a:endParaRPr lang="en-US" sz="2000" smtClean="0"/>
          </a:p>
          <a:p>
            <a:pPr eaLnBrk="1" hangingPunct="1">
              <a:lnSpc>
                <a:spcPct val="90000"/>
              </a:lnSpc>
            </a:pPr>
            <a:r>
              <a:rPr lang="en-US" sz="1800" smtClean="0">
                <a:hlinkClick r:id="rId2"/>
              </a:rPr>
              <a:t>CRSC Award</a:t>
            </a:r>
            <a:r>
              <a:rPr lang="en-US" sz="1800" smtClean="0"/>
              <a:t> – CRSC Offset = CRSC Entitlement</a:t>
            </a:r>
          </a:p>
          <a:p>
            <a:pPr lvl="4" eaLnBrk="1" hangingPunct="1">
              <a:lnSpc>
                <a:spcPct val="90000"/>
              </a:lnSpc>
            </a:pPr>
            <a:r>
              <a:rPr lang="en-US" sz="1800" smtClean="0"/>
              <a:t>$1,971 - $ 954 = $1,017 </a:t>
            </a:r>
          </a:p>
          <a:p>
            <a:pPr algn="ctr" eaLnBrk="1" hangingPunct="1">
              <a:lnSpc>
                <a:spcPct val="90000"/>
              </a:lnSpc>
              <a:buFontTx/>
              <a:buNone/>
            </a:pPr>
            <a:endParaRPr lang="en-US" sz="1800" smtClean="0"/>
          </a:p>
          <a:p>
            <a:pPr eaLnBrk="1" hangingPunct="1">
              <a:lnSpc>
                <a:spcPct val="90000"/>
              </a:lnSpc>
              <a:buFontTx/>
              <a:buNone/>
            </a:pPr>
            <a:r>
              <a:rPr lang="en-US" sz="2000" b="1" smtClean="0"/>
              <a:t>CRSC Entitlement                     = $1,017</a:t>
            </a:r>
          </a:p>
          <a:p>
            <a:pPr eaLnBrk="1" hangingPunct="1">
              <a:lnSpc>
                <a:spcPct val="90000"/>
              </a:lnSpc>
              <a:buFontTx/>
              <a:buNone/>
            </a:pPr>
            <a:endParaRPr lang="en-US" sz="2000" smtClean="0"/>
          </a:p>
        </p:txBody>
      </p:sp>
      <p:sp>
        <p:nvSpPr>
          <p:cNvPr id="109572" name="AutoShape 4">
            <a:hlinkClick r:id="" action="ppaction://hlinkshowjump?jump=nextslide" highlightClick="1"/>
          </p:cNvPr>
          <p:cNvSpPr>
            <a:spLocks noChangeArrowheads="1"/>
          </p:cNvSpPr>
          <p:nvPr/>
        </p:nvSpPr>
        <p:spPr bwMode="auto">
          <a:xfrm>
            <a:off x="64008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109573"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09574" name="AutoShape 7">
            <a:hlinkClick r:id="rId3"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p>
        </p:txBody>
      </p:sp>
      <p:sp>
        <p:nvSpPr>
          <p:cNvPr id="110595" name="Rectangle 3"/>
          <p:cNvSpPr>
            <a:spLocks noGrp="1" noChangeArrowheads="1"/>
          </p:cNvSpPr>
          <p:nvPr>
            <p:ph type="body" idx="1"/>
          </p:nvPr>
        </p:nvSpPr>
        <p:spPr>
          <a:xfrm>
            <a:off x="457200" y="1600200"/>
            <a:ext cx="8229600" cy="3505200"/>
          </a:xfrm>
        </p:spPr>
        <p:txBody>
          <a:bodyPr/>
          <a:lstStyle/>
          <a:p>
            <a:pPr eaLnBrk="1" hangingPunct="1">
              <a:lnSpc>
                <a:spcPct val="80000"/>
              </a:lnSpc>
              <a:buFontTx/>
              <a:buNone/>
            </a:pPr>
            <a:r>
              <a:rPr lang="en-US" sz="2000" smtClean="0"/>
              <a:t>The Total Monthly Pay is the sum of retired disability compensations</a:t>
            </a:r>
          </a:p>
          <a:p>
            <a:pPr eaLnBrk="1" hangingPunct="1">
              <a:lnSpc>
                <a:spcPct val="80000"/>
              </a:lnSpc>
              <a:buFontTx/>
              <a:buNone/>
            </a:pPr>
            <a:endParaRPr lang="en-US" sz="600" smtClean="0"/>
          </a:p>
          <a:p>
            <a:pPr eaLnBrk="1" hangingPunct="1">
              <a:lnSpc>
                <a:spcPct val="80000"/>
              </a:lnSpc>
            </a:pPr>
            <a:r>
              <a:rPr lang="en-US" sz="1800" smtClean="0"/>
              <a:t>VA Pay + *Retired Pay + CRSC </a:t>
            </a:r>
          </a:p>
          <a:p>
            <a:pPr eaLnBrk="1" hangingPunct="1">
              <a:lnSpc>
                <a:spcPct val="80000"/>
              </a:lnSpc>
              <a:buFontTx/>
              <a:buNone/>
            </a:pPr>
            <a:r>
              <a:rPr lang="en-US" sz="1800" smtClean="0"/>
              <a:t>	(VA Pay is Veteran with Spouse and Child + Additional Child under 18)</a:t>
            </a:r>
          </a:p>
          <a:p>
            <a:pPr eaLnBrk="1" hangingPunct="1">
              <a:lnSpc>
                <a:spcPct val="80000"/>
              </a:lnSpc>
            </a:pPr>
            <a:endParaRPr lang="en-US" sz="1800" smtClean="0"/>
          </a:p>
          <a:p>
            <a:pPr eaLnBrk="1" hangingPunct="1">
              <a:lnSpc>
                <a:spcPct val="80000"/>
              </a:lnSpc>
              <a:buFontTx/>
              <a:buNone/>
            </a:pPr>
            <a:r>
              <a:rPr lang="en-US" sz="1800" smtClean="0"/>
              <a:t>	* Retired Pay = Retired Pay Disability – VA Pay</a:t>
            </a:r>
          </a:p>
          <a:p>
            <a:pPr lvl="2" eaLnBrk="1" hangingPunct="1">
              <a:lnSpc>
                <a:spcPct val="80000"/>
              </a:lnSpc>
            </a:pPr>
            <a:r>
              <a:rPr lang="en-US" sz="1800" smtClean="0">
                <a:hlinkClick r:id="rId2"/>
              </a:rPr>
              <a:t>VA Pay</a:t>
            </a:r>
            <a:r>
              <a:rPr lang="en-US" sz="1800" smtClean="0"/>
              <a:t>:					$1,971</a:t>
            </a:r>
          </a:p>
          <a:p>
            <a:pPr lvl="2" eaLnBrk="1" hangingPunct="1">
              <a:lnSpc>
                <a:spcPct val="80000"/>
              </a:lnSpc>
            </a:pPr>
            <a:r>
              <a:rPr lang="en-US" sz="1800" smtClean="0"/>
              <a:t>Retired Pay: ($3,180 - $1,971)    =		$1,209</a:t>
            </a:r>
          </a:p>
          <a:p>
            <a:pPr lvl="2" eaLnBrk="1" hangingPunct="1">
              <a:lnSpc>
                <a:spcPct val="80000"/>
              </a:lnSpc>
            </a:pPr>
            <a:r>
              <a:rPr lang="en-US" sz="1800" smtClean="0"/>
              <a:t>CRSC:					$1,017</a:t>
            </a:r>
          </a:p>
          <a:p>
            <a:pPr eaLnBrk="1" hangingPunct="1">
              <a:lnSpc>
                <a:spcPct val="80000"/>
              </a:lnSpc>
              <a:buFontTx/>
              <a:buNone/>
            </a:pPr>
            <a:r>
              <a:rPr lang="en-US" sz="1800" smtClean="0"/>
              <a:t>                                                                               	              ----------</a:t>
            </a:r>
          </a:p>
          <a:p>
            <a:pPr eaLnBrk="1" hangingPunct="1">
              <a:lnSpc>
                <a:spcPct val="80000"/>
              </a:lnSpc>
              <a:buFontTx/>
              <a:buNone/>
            </a:pPr>
            <a:r>
              <a:rPr lang="en-US" sz="2000" smtClean="0"/>
              <a:t> Total Monthly Compensation:                                           </a:t>
            </a:r>
            <a:r>
              <a:rPr lang="en-US" sz="2000" b="1" smtClean="0"/>
              <a:t>$4,197</a:t>
            </a:r>
          </a:p>
        </p:txBody>
      </p:sp>
      <p:sp>
        <p:nvSpPr>
          <p:cNvPr id="110596"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10597" name="AutoShape 8">
            <a:hlinkClick r:id="" action="ppaction://hlinkshowjump?jump=nextslide" highlightClick="1"/>
          </p:cNvPr>
          <p:cNvSpPr>
            <a:spLocks noChangeArrowheads="1"/>
          </p:cNvSpPr>
          <p:nvPr/>
        </p:nvSpPr>
        <p:spPr bwMode="auto">
          <a:xfrm>
            <a:off x="64770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CRDP </a:t>
            </a:r>
          </a:p>
          <a:p>
            <a:pPr algn="ctr"/>
            <a:r>
              <a:rPr lang="en-US"/>
              <a:t>Example</a:t>
            </a:r>
          </a:p>
        </p:txBody>
      </p:sp>
      <p:sp>
        <p:nvSpPr>
          <p:cNvPr id="110598" name="AutoShape 9">
            <a:hlinkClick r:id="rId3" highlightClick="1"/>
          </p:cNvPr>
          <p:cNvSpPr>
            <a:spLocks noChangeArrowheads="1"/>
          </p:cNvSpPr>
          <p:nvPr/>
        </p:nvSpPr>
        <p:spPr bwMode="auto">
          <a:xfrm>
            <a:off x="3124200" y="5486400"/>
            <a:ext cx="2743200" cy="1143000"/>
          </a:xfrm>
          <a:prstGeom prst="actionButtonBlank">
            <a:avLst/>
          </a:prstGeom>
          <a:solidFill>
            <a:srgbClr val="00CC66"/>
          </a:solidFill>
          <a:ln w="9525">
            <a:noFill/>
            <a:miter lim="800000"/>
            <a:headEnd/>
            <a:tailEnd/>
          </a:ln>
        </p:spPr>
        <p:txBody>
          <a:bodyPr wrap="none" anchor="ctr"/>
          <a:lstStyle/>
          <a:p>
            <a:pPr algn="ctr"/>
            <a:r>
              <a:rPr lang="en-US" sz="2000"/>
              <a:t>Click Here to Enter</a:t>
            </a:r>
          </a:p>
          <a:p>
            <a:pPr algn="ctr"/>
            <a:r>
              <a:rPr lang="en-US" sz="2000"/>
              <a:t>Personal Disability</a:t>
            </a:r>
          </a:p>
          <a:p>
            <a:pPr algn="ctr"/>
            <a:r>
              <a:rPr lang="en-US" sz="2000"/>
              <a:t>Ratings!</a:t>
            </a:r>
          </a:p>
        </p:txBody>
      </p:sp>
      <p:sp>
        <p:nvSpPr>
          <p:cNvPr id="110599" name="AutoShape 7">
            <a:hlinkClick r:id="rId4" action="ppaction://hlinksldjump" highlightClick="1"/>
          </p:cNvPr>
          <p:cNvSpPr>
            <a:spLocks noChangeArrowheads="1"/>
          </p:cNvSpPr>
          <p:nvPr/>
        </p:nvSpPr>
        <p:spPr bwMode="auto">
          <a:xfrm>
            <a:off x="228600" y="6172200"/>
            <a:ext cx="2286000" cy="4572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
        <p:nvSpPr>
          <p:cNvPr id="110600" name="AutoShape 7">
            <a:hlinkClick r:id="rId5" action="ppaction://hlinksldjump" highlightClick="1"/>
          </p:cNvPr>
          <p:cNvSpPr>
            <a:spLocks noChangeArrowheads="1"/>
          </p:cNvSpPr>
          <p:nvPr/>
        </p:nvSpPr>
        <p:spPr bwMode="auto">
          <a:xfrm>
            <a:off x="228600" y="54864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r>
              <a:rPr lang="en-US" sz="3200" smtClean="0">
                <a:solidFill>
                  <a:srgbClr val="336600"/>
                </a:solidFill>
              </a:rPr>
              <a:t>Step 1:Determining Retired Pay Due:</a:t>
            </a:r>
          </a:p>
        </p:txBody>
      </p:sp>
      <p:sp>
        <p:nvSpPr>
          <p:cNvPr id="111619" name="Rectangle 3"/>
          <p:cNvSpPr>
            <a:spLocks noGrp="1" noChangeArrowheads="1"/>
          </p:cNvSpPr>
          <p:nvPr>
            <p:ph type="body" idx="1"/>
          </p:nvPr>
        </p:nvSpPr>
        <p:spPr>
          <a:xfrm>
            <a:off x="457200" y="1600200"/>
            <a:ext cx="8229600" cy="2819400"/>
          </a:xfrm>
        </p:spPr>
        <p:txBody>
          <a:bodyPr/>
          <a:lstStyle/>
          <a:p>
            <a:pPr eaLnBrk="1" hangingPunct="1">
              <a:lnSpc>
                <a:spcPct val="80000"/>
              </a:lnSpc>
              <a:buFontTx/>
              <a:buNone/>
            </a:pPr>
            <a:r>
              <a:rPr lang="en-US" sz="2000" smtClean="0"/>
              <a:t>Take the higher of Retired Pay Based on Disability Percentage or Retired Pay Based on YOS, minus the Current Baseline Offset (CBO).</a:t>
            </a:r>
          </a:p>
          <a:p>
            <a:pPr lvl="1" eaLnBrk="1" hangingPunct="1">
              <a:lnSpc>
                <a:spcPct val="80000"/>
              </a:lnSpc>
              <a:buFontTx/>
              <a:buChar char="•"/>
            </a:pPr>
            <a:r>
              <a:rPr lang="en-US" sz="2000" smtClean="0"/>
              <a:t>The CBO is the lesser of Retired Pay received or VA Pay, in this case it will be VA Pay</a:t>
            </a:r>
            <a:endParaRPr lang="en-US" sz="1800" smtClean="0"/>
          </a:p>
          <a:p>
            <a:pPr lvl="1" eaLnBrk="1" hangingPunct="1">
              <a:lnSpc>
                <a:spcPct val="80000"/>
              </a:lnSpc>
              <a:buFontTx/>
              <a:buChar char="•"/>
            </a:pPr>
            <a:endParaRPr lang="en-US" sz="1800" smtClean="0"/>
          </a:p>
          <a:p>
            <a:pPr lvl="2" eaLnBrk="1" hangingPunct="1">
              <a:lnSpc>
                <a:spcPct val="80000"/>
              </a:lnSpc>
              <a:buFont typeface="Wingdings" pitchFamily="2" charset="2"/>
              <a:buChar char="Ø"/>
            </a:pPr>
            <a:r>
              <a:rPr lang="en-US" sz="1800" smtClean="0"/>
              <a:t>Retired Pay Based on Disability % - CBO = Net Retired Pay</a:t>
            </a:r>
          </a:p>
          <a:p>
            <a:pPr lvl="3" eaLnBrk="1" hangingPunct="1">
              <a:lnSpc>
                <a:spcPct val="80000"/>
              </a:lnSpc>
              <a:buFont typeface="Wingdings" pitchFamily="2" charset="2"/>
              <a:buChar char="Ø"/>
            </a:pPr>
            <a:r>
              <a:rPr lang="en-US" sz="1800" smtClean="0"/>
              <a:t> $3,816 - $1,971 = $1,845</a:t>
            </a:r>
          </a:p>
          <a:p>
            <a:pPr lvl="3" eaLnBrk="1" hangingPunct="1">
              <a:lnSpc>
                <a:spcPct val="80000"/>
              </a:lnSpc>
              <a:buFont typeface="Wingdings" pitchFamily="2" charset="2"/>
              <a:buNone/>
            </a:pPr>
            <a:endParaRPr lang="en-US" sz="1800" smtClean="0"/>
          </a:p>
          <a:p>
            <a:pPr lvl="3" eaLnBrk="1" hangingPunct="1">
              <a:lnSpc>
                <a:spcPct val="80000"/>
              </a:lnSpc>
              <a:buFont typeface="Wingdings" pitchFamily="2" charset="2"/>
              <a:buNone/>
            </a:pPr>
            <a:r>
              <a:rPr lang="en-US" b="1" smtClean="0"/>
              <a:t>Net Retired Pay     = $1,845</a:t>
            </a:r>
          </a:p>
          <a:p>
            <a:pPr eaLnBrk="1" hangingPunct="1">
              <a:lnSpc>
                <a:spcPct val="80000"/>
              </a:lnSpc>
              <a:buFontTx/>
              <a:buNone/>
            </a:pPr>
            <a:endParaRPr lang="en-US" sz="2000" b="1" smtClean="0"/>
          </a:p>
          <a:p>
            <a:pPr lvl="1" eaLnBrk="1" hangingPunct="1">
              <a:lnSpc>
                <a:spcPct val="80000"/>
              </a:lnSpc>
              <a:buFontTx/>
              <a:buNone/>
            </a:pPr>
            <a:endParaRPr lang="en-US" sz="2400" smtClean="0"/>
          </a:p>
          <a:p>
            <a:pPr eaLnBrk="1" hangingPunct="1">
              <a:lnSpc>
                <a:spcPct val="80000"/>
              </a:lnSpc>
              <a:buFontTx/>
              <a:buNone/>
            </a:pPr>
            <a:endParaRPr lang="en-US" sz="900" smtClean="0"/>
          </a:p>
        </p:txBody>
      </p:sp>
      <p:sp>
        <p:nvSpPr>
          <p:cNvPr id="11162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11621" name="AutoShape 6">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11622"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r>
              <a:rPr lang="en-US" sz="3200" smtClean="0">
                <a:solidFill>
                  <a:srgbClr val="336600"/>
                </a:solidFill>
              </a:rPr>
              <a:t>Step 2:Determining the Remaining Offset:</a:t>
            </a:r>
          </a:p>
        </p:txBody>
      </p:sp>
      <p:sp>
        <p:nvSpPr>
          <p:cNvPr id="112643"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z="2000" smtClean="0"/>
              <a:t>Determine the difference between the CBO and CRDP Table Rate.</a:t>
            </a:r>
          </a:p>
          <a:p>
            <a:pPr eaLnBrk="1" hangingPunct="1">
              <a:lnSpc>
                <a:spcPct val="90000"/>
              </a:lnSpc>
              <a:buFontTx/>
              <a:buNone/>
            </a:pPr>
            <a:endParaRPr lang="en-US" sz="2000" smtClean="0"/>
          </a:p>
          <a:p>
            <a:pPr lvl="1" eaLnBrk="1" hangingPunct="1">
              <a:lnSpc>
                <a:spcPct val="90000"/>
              </a:lnSpc>
              <a:buFontTx/>
              <a:buChar char="•"/>
            </a:pPr>
            <a:r>
              <a:rPr lang="en-US" sz="1800" smtClean="0"/>
              <a:t>The CRDP Table Rate is the same rate as your VA Disability Percentage. Each CRDP rate is matched with a specific award amount. </a:t>
            </a:r>
          </a:p>
          <a:p>
            <a:pPr lvl="1" eaLnBrk="1" hangingPunct="1">
              <a:lnSpc>
                <a:spcPct val="90000"/>
              </a:lnSpc>
              <a:buFontTx/>
              <a:buChar char="•"/>
            </a:pPr>
            <a:r>
              <a:rPr lang="en-US" sz="1800" smtClean="0"/>
              <a:t>At 90% the Table Rate Amount is $500.</a:t>
            </a:r>
          </a:p>
          <a:p>
            <a:pPr lvl="1" eaLnBrk="1" hangingPunct="1">
              <a:lnSpc>
                <a:spcPct val="90000"/>
              </a:lnSpc>
              <a:buFontTx/>
              <a:buChar char="•"/>
            </a:pPr>
            <a:endParaRPr lang="en-US" sz="1800" smtClean="0"/>
          </a:p>
          <a:p>
            <a:pPr lvl="1" eaLnBrk="1" hangingPunct="1">
              <a:lnSpc>
                <a:spcPct val="90000"/>
              </a:lnSpc>
              <a:buFontTx/>
              <a:buChar char="•"/>
            </a:pPr>
            <a:r>
              <a:rPr lang="en-US" sz="1800" smtClean="0"/>
              <a:t>CBO – </a:t>
            </a:r>
            <a:r>
              <a:rPr lang="en-US" sz="1800" smtClean="0">
                <a:hlinkClick r:id="rId2" action="ppaction://hlinksldjump"/>
              </a:rPr>
              <a:t>CRDP Table Rate Amount</a:t>
            </a:r>
            <a:endParaRPr lang="en-US" sz="1800" smtClean="0"/>
          </a:p>
          <a:p>
            <a:pPr lvl="1" eaLnBrk="1" hangingPunct="1">
              <a:lnSpc>
                <a:spcPct val="90000"/>
              </a:lnSpc>
              <a:buFontTx/>
              <a:buChar char="•"/>
            </a:pPr>
            <a:endParaRPr lang="en-US" sz="1800" smtClean="0"/>
          </a:p>
          <a:p>
            <a:pPr lvl="2" eaLnBrk="1" hangingPunct="1">
              <a:lnSpc>
                <a:spcPct val="90000"/>
              </a:lnSpc>
              <a:buFont typeface="Wingdings" pitchFamily="2" charset="2"/>
              <a:buChar char="Ø"/>
            </a:pPr>
            <a:r>
              <a:rPr lang="en-US" sz="1800" smtClean="0"/>
              <a:t>$1,971 - $500 = $1,471</a:t>
            </a:r>
          </a:p>
          <a:p>
            <a:pPr lvl="2" eaLnBrk="1" hangingPunct="1">
              <a:lnSpc>
                <a:spcPct val="90000"/>
              </a:lnSpc>
              <a:buFont typeface="Wingdings" pitchFamily="2" charset="2"/>
              <a:buChar char="Ø"/>
            </a:pPr>
            <a:endParaRPr lang="en-US" sz="1800" smtClean="0"/>
          </a:p>
          <a:p>
            <a:pPr eaLnBrk="1" hangingPunct="1">
              <a:lnSpc>
                <a:spcPct val="90000"/>
              </a:lnSpc>
              <a:buFontTx/>
              <a:buNone/>
            </a:pPr>
            <a:r>
              <a:rPr lang="en-US" sz="2400" b="1" smtClean="0"/>
              <a:t>Remaining Offset   = $1,471</a:t>
            </a:r>
          </a:p>
          <a:p>
            <a:pPr lvl="2" eaLnBrk="1" hangingPunct="1">
              <a:lnSpc>
                <a:spcPct val="90000"/>
              </a:lnSpc>
            </a:pPr>
            <a:endParaRPr lang="en-US" b="1" smtClean="0"/>
          </a:p>
          <a:p>
            <a:pPr eaLnBrk="1" hangingPunct="1">
              <a:lnSpc>
                <a:spcPct val="90000"/>
              </a:lnSpc>
              <a:buFontTx/>
              <a:buNone/>
            </a:pPr>
            <a:endParaRPr lang="en-US" sz="3600" b="1" smtClean="0"/>
          </a:p>
        </p:txBody>
      </p:sp>
      <p:sp>
        <p:nvSpPr>
          <p:cNvPr id="112644"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12645" name="AutoShape 6">
            <a:hlinkClick r:id="" action="ppaction://hlinkshowjump?jump=nextslide" highlightClick="1"/>
          </p:cNvPr>
          <p:cNvSpPr>
            <a:spLocks noChangeArrowheads="1"/>
          </p:cNvSpPr>
          <p:nvPr/>
        </p:nvSpPr>
        <p:spPr bwMode="auto">
          <a:xfrm>
            <a:off x="7696200" y="5867400"/>
            <a:ext cx="1066800" cy="685800"/>
          </a:xfrm>
          <a:prstGeom prst="actionButtonForwardNext">
            <a:avLst/>
          </a:prstGeom>
          <a:solidFill>
            <a:srgbClr val="339966"/>
          </a:solidFill>
          <a:ln w="9525">
            <a:noFill/>
            <a:miter lim="800000"/>
            <a:headEnd/>
            <a:tailEnd/>
          </a:ln>
        </p:spPr>
        <p:txBody>
          <a:bodyPr wrap="none" anchor="ctr"/>
          <a:lstStyle/>
          <a:p>
            <a:endParaRPr lang="en-US"/>
          </a:p>
        </p:txBody>
      </p:sp>
      <p:sp>
        <p:nvSpPr>
          <p:cNvPr id="112646" name="AutoShape 7">
            <a:hlinkClick r:id="rId3"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solidFill>
                  <a:srgbClr val="336600"/>
                </a:solidFill>
              </a:rPr>
              <a:t>Situation</a:t>
            </a:r>
          </a:p>
        </p:txBody>
      </p:sp>
      <p:sp>
        <p:nvSpPr>
          <p:cNvPr id="12291" name="Rectangle 3"/>
          <p:cNvSpPr>
            <a:spLocks noGrp="1" noChangeArrowheads="1"/>
          </p:cNvSpPr>
          <p:nvPr>
            <p:ph type="body" idx="1"/>
          </p:nvPr>
        </p:nvSpPr>
        <p:spPr>
          <a:xfrm>
            <a:off x="228600" y="1447800"/>
            <a:ext cx="8458200" cy="2743200"/>
          </a:xfrm>
        </p:spPr>
        <p:txBody>
          <a:bodyPr/>
          <a:lstStyle/>
          <a:p>
            <a:pPr algn="ctr" eaLnBrk="1" hangingPunct="1">
              <a:lnSpc>
                <a:spcPct val="80000"/>
              </a:lnSpc>
              <a:buFontTx/>
              <a:buNone/>
            </a:pPr>
            <a:r>
              <a:rPr lang="en-US" sz="2800" smtClean="0"/>
              <a:t>I am a Specialist (E4), with 3 years of service, and I have no dependents. I was enlisted from January 2007 to December 2009, when I was injured while deployed to a combat zone. My military disability rating is 50%, my CRSC disability rating is 30%, and my VA rating is 70%. What are my estimated combined earnings from military and VA?</a:t>
            </a:r>
          </a:p>
        </p:txBody>
      </p:sp>
      <p:sp>
        <p:nvSpPr>
          <p:cNvPr id="12292" name="AutoShape 4">
            <a:hlinkClick r:id="" action="ppaction://hlinkshowjump?jump=nextslide" highlightClick="1"/>
          </p:cNvPr>
          <p:cNvSpPr>
            <a:spLocks noChangeArrowheads="1"/>
          </p:cNvSpPr>
          <p:nvPr/>
        </p:nvSpPr>
        <p:spPr bwMode="auto">
          <a:xfrm>
            <a:off x="5410200" y="5638800"/>
            <a:ext cx="3200400" cy="838200"/>
          </a:xfrm>
          <a:prstGeom prst="actionButtonBlank">
            <a:avLst/>
          </a:prstGeom>
          <a:solidFill>
            <a:srgbClr val="339966"/>
          </a:solidFill>
          <a:ln w="9525">
            <a:noFill/>
            <a:miter lim="800000"/>
            <a:headEnd/>
            <a:tailEnd/>
          </a:ln>
        </p:spPr>
        <p:txBody>
          <a:bodyPr wrap="none" anchor="ctr"/>
          <a:lstStyle/>
          <a:p>
            <a:pPr algn="ctr"/>
            <a:r>
              <a:rPr lang="en-US"/>
              <a:t>Go to Calculations</a:t>
            </a:r>
          </a:p>
        </p:txBody>
      </p:sp>
      <p:sp>
        <p:nvSpPr>
          <p:cNvPr id="12293"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
        <p:nvSpPr>
          <p:cNvPr id="12294" name="Line 7"/>
          <p:cNvSpPr>
            <a:spLocks noChangeShapeType="1"/>
          </p:cNvSpPr>
          <p:nvPr/>
        </p:nvSpPr>
        <p:spPr bwMode="auto">
          <a:xfrm>
            <a:off x="0" y="1219200"/>
            <a:ext cx="9144000" cy="0"/>
          </a:xfrm>
          <a:prstGeom prst="line">
            <a:avLst/>
          </a:prstGeom>
          <a:noFill/>
          <a:ln w="50800">
            <a:solidFill>
              <a:srgbClr val="FFCC00"/>
            </a:solidFill>
            <a:round/>
            <a:headEnd/>
            <a:tailEnd/>
          </a:ln>
        </p:spPr>
        <p:txBody>
          <a:bodyPr/>
          <a:lstStyle/>
          <a:p>
            <a:endParaRPr lang="en-US"/>
          </a:p>
        </p:txBody>
      </p:sp>
    </p:spTree>
  </p:cSld>
  <p:clrMapOvr>
    <a:masterClrMapping/>
  </p:clrMapOvr>
  <p:transition advClick="0"/>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r>
              <a:rPr lang="en-US" sz="3200" smtClean="0">
                <a:solidFill>
                  <a:srgbClr val="336600"/>
                </a:solidFill>
              </a:rPr>
              <a:t>Step 3:Phase-in Amount:</a:t>
            </a:r>
          </a:p>
        </p:txBody>
      </p:sp>
      <p:sp>
        <p:nvSpPr>
          <p:cNvPr id="113667" name="Rectangle 3"/>
          <p:cNvSpPr>
            <a:spLocks noGrp="1" noChangeArrowheads="1"/>
          </p:cNvSpPr>
          <p:nvPr>
            <p:ph type="body" idx="1"/>
          </p:nvPr>
        </p:nvSpPr>
        <p:spPr>
          <a:xfrm>
            <a:off x="457200" y="1600200"/>
            <a:ext cx="8229600" cy="3505200"/>
          </a:xfrm>
        </p:spPr>
        <p:txBody>
          <a:bodyPr/>
          <a:lstStyle/>
          <a:p>
            <a:pPr eaLnBrk="1" hangingPunct="1">
              <a:buFontTx/>
              <a:buNone/>
            </a:pPr>
            <a:r>
              <a:rPr lang="en-US" sz="2400" smtClean="0"/>
              <a:t>Multiply the Remaining Offset by the Phase-in Percent</a:t>
            </a:r>
          </a:p>
          <a:p>
            <a:pPr eaLnBrk="1" hangingPunct="1"/>
            <a:r>
              <a:rPr lang="en-US" sz="2400" smtClean="0"/>
              <a:t>The Phase-in Percent is a set percentage for the given year, but will continue to escalate every year until 2014. In 2009 the rate is 84.88%.</a:t>
            </a:r>
          </a:p>
          <a:p>
            <a:pPr eaLnBrk="1" hangingPunct="1"/>
            <a:endParaRPr lang="en-US" sz="2400" smtClean="0"/>
          </a:p>
          <a:p>
            <a:pPr lvl="2" eaLnBrk="1" hangingPunct="1"/>
            <a:r>
              <a:rPr lang="en-US" sz="2000" smtClean="0"/>
              <a:t>Remaining offset x </a:t>
            </a:r>
            <a:r>
              <a:rPr lang="en-US" sz="2000" smtClean="0">
                <a:hlinkClick r:id="rId2" action="ppaction://hlinksldjump"/>
              </a:rPr>
              <a:t>Phase-in %</a:t>
            </a:r>
            <a:endParaRPr lang="en-US" sz="2000" smtClean="0"/>
          </a:p>
          <a:p>
            <a:pPr lvl="2" eaLnBrk="1" hangingPunct="1"/>
            <a:endParaRPr lang="en-US" sz="2000" smtClean="0"/>
          </a:p>
          <a:p>
            <a:pPr lvl="3" eaLnBrk="1" hangingPunct="1">
              <a:buFont typeface="Wingdings" pitchFamily="2" charset="2"/>
              <a:buChar char="Ø"/>
            </a:pPr>
            <a:r>
              <a:rPr lang="en-US" smtClean="0"/>
              <a:t>$1,471 x 0.9395 = $1,382</a:t>
            </a:r>
          </a:p>
        </p:txBody>
      </p:sp>
      <p:sp>
        <p:nvSpPr>
          <p:cNvPr id="11366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1366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13670" name="AutoShape 8">
            <a:hlinkClick r:id="" action="ppaction://hlinkshowjump?jump=nextslide" highlightClick="1"/>
          </p:cNvPr>
          <p:cNvSpPr>
            <a:spLocks noChangeArrowheads="1"/>
          </p:cNvSpPr>
          <p:nvPr/>
        </p:nvSpPr>
        <p:spPr bwMode="auto">
          <a:xfrm>
            <a:off x="7924800" y="59436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113671" name="AutoShape 7">
            <a:hlinkClick r:id="rId3"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r>
              <a:rPr lang="en-US" sz="3200" smtClean="0">
                <a:solidFill>
                  <a:srgbClr val="336600"/>
                </a:solidFill>
              </a:rPr>
              <a:t>Step 4:CRDP Entitlement :</a:t>
            </a:r>
          </a:p>
        </p:txBody>
      </p:sp>
      <p:sp>
        <p:nvSpPr>
          <p:cNvPr id="114691" name="Rectangle 3"/>
          <p:cNvSpPr>
            <a:spLocks noGrp="1" noChangeArrowheads="1"/>
          </p:cNvSpPr>
          <p:nvPr>
            <p:ph type="body" idx="1"/>
          </p:nvPr>
        </p:nvSpPr>
        <p:spPr>
          <a:xfrm>
            <a:off x="457200" y="1600200"/>
            <a:ext cx="8229600" cy="3505200"/>
          </a:xfrm>
        </p:spPr>
        <p:txBody>
          <a:bodyPr/>
          <a:lstStyle/>
          <a:p>
            <a:pPr eaLnBrk="1" hangingPunct="1">
              <a:buFontTx/>
              <a:buNone/>
            </a:pPr>
            <a:r>
              <a:rPr lang="en-US" sz="2400" smtClean="0"/>
              <a:t>In order to calculate CRDP Entitlement add the CRDP Table Rate amount to the Phase-in Amount.</a:t>
            </a:r>
          </a:p>
          <a:p>
            <a:pPr eaLnBrk="1" hangingPunct="1">
              <a:buFontTx/>
              <a:buNone/>
            </a:pPr>
            <a:endParaRPr lang="en-US" sz="800" smtClean="0"/>
          </a:p>
          <a:p>
            <a:pPr lvl="2" eaLnBrk="1" hangingPunct="1"/>
            <a:r>
              <a:rPr lang="en-US" sz="1800" smtClean="0"/>
              <a:t>CRDP Table Rate Amount + Phase-in Amount</a:t>
            </a:r>
          </a:p>
          <a:p>
            <a:pPr lvl="2" eaLnBrk="1" hangingPunct="1">
              <a:buFontTx/>
              <a:buNone/>
            </a:pPr>
            <a:endParaRPr lang="en-US" sz="1800" smtClean="0"/>
          </a:p>
          <a:p>
            <a:pPr lvl="3" eaLnBrk="1" hangingPunct="1">
              <a:buFont typeface="Wingdings" pitchFamily="2" charset="2"/>
              <a:buChar char="Ø"/>
            </a:pPr>
            <a:r>
              <a:rPr lang="en-US" sz="1800" smtClean="0"/>
              <a:t>$500 + $1,382 = $1,882</a:t>
            </a:r>
          </a:p>
          <a:p>
            <a:pPr lvl="3" eaLnBrk="1" hangingPunct="1">
              <a:buFont typeface="Wingdings" pitchFamily="2" charset="2"/>
              <a:buChar char="Ø"/>
            </a:pPr>
            <a:endParaRPr lang="en-US" sz="1800" smtClean="0"/>
          </a:p>
          <a:p>
            <a:pPr eaLnBrk="1" hangingPunct="1">
              <a:buFontTx/>
              <a:buNone/>
            </a:pPr>
            <a:r>
              <a:rPr lang="en-US" sz="2400" b="1" smtClean="0"/>
              <a:t>Total CRDP Entitlement: 	$1,882</a:t>
            </a:r>
          </a:p>
          <a:p>
            <a:pPr lvl="3" eaLnBrk="1" hangingPunct="1">
              <a:buFont typeface="Wingdings" pitchFamily="2" charset="2"/>
              <a:buNone/>
            </a:pPr>
            <a:endParaRPr lang="en-US" sz="2400" b="1" smtClean="0"/>
          </a:p>
        </p:txBody>
      </p:sp>
      <p:sp>
        <p:nvSpPr>
          <p:cNvPr id="114692"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14693" name="Rectangle 6"/>
          <p:cNvSpPr>
            <a:spLocks noChangeArrowheads="1"/>
          </p:cNvSpPr>
          <p:nvPr/>
        </p:nvSpPr>
        <p:spPr bwMode="auto">
          <a:xfrm>
            <a:off x="0" y="2595563"/>
            <a:ext cx="9144000" cy="0"/>
          </a:xfrm>
          <a:prstGeom prst="rect">
            <a:avLst/>
          </a:prstGeom>
          <a:noFill/>
          <a:ln w="9525">
            <a:noFill/>
            <a:miter lim="800000"/>
            <a:headEnd/>
            <a:tailEnd/>
          </a:ln>
        </p:spPr>
        <p:txBody>
          <a:bodyPr wrap="none" anchor="ctr">
            <a:spAutoFit/>
          </a:bodyPr>
          <a:lstStyle/>
          <a:p>
            <a:endParaRPr lang="en-US"/>
          </a:p>
        </p:txBody>
      </p:sp>
      <p:sp>
        <p:nvSpPr>
          <p:cNvPr id="114694" name="AutoShape 8">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14695"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r>
              <a:rPr lang="en-US" sz="3200" smtClean="0">
                <a:solidFill>
                  <a:srgbClr val="336600"/>
                </a:solidFill>
              </a:rPr>
              <a:t>Step 5: Maximum CRDP Award Amount:</a:t>
            </a:r>
          </a:p>
        </p:txBody>
      </p:sp>
      <p:sp>
        <p:nvSpPr>
          <p:cNvPr id="115715" name="Rectangle 3"/>
          <p:cNvSpPr>
            <a:spLocks noGrp="1" noChangeArrowheads="1"/>
          </p:cNvSpPr>
          <p:nvPr>
            <p:ph type="body" idx="1"/>
          </p:nvPr>
        </p:nvSpPr>
        <p:spPr/>
        <p:txBody>
          <a:bodyPr/>
          <a:lstStyle/>
          <a:p>
            <a:pPr eaLnBrk="1" hangingPunct="1">
              <a:buFontTx/>
              <a:buNone/>
            </a:pPr>
            <a:r>
              <a:rPr lang="en-US" sz="2400" smtClean="0"/>
              <a:t>The maximum CRDP Award is calculated by subtracting Net Retired Pay by Retired Pay Based on YOS.  The CRDP received cannot exceed this amount.</a:t>
            </a:r>
          </a:p>
          <a:p>
            <a:pPr eaLnBrk="1" hangingPunct="1">
              <a:buFontTx/>
              <a:buNone/>
            </a:pPr>
            <a:endParaRPr lang="en-US" sz="800" smtClean="0"/>
          </a:p>
          <a:p>
            <a:pPr lvl="1" eaLnBrk="1" hangingPunct="1">
              <a:buFontTx/>
              <a:buChar char="•"/>
            </a:pPr>
            <a:r>
              <a:rPr lang="en-US" sz="2000" smtClean="0"/>
              <a:t>Retired Pay Based on YOS – Net Retired Pay</a:t>
            </a:r>
          </a:p>
          <a:p>
            <a:pPr lvl="1" eaLnBrk="1" hangingPunct="1">
              <a:buFontTx/>
              <a:buChar char="•"/>
            </a:pPr>
            <a:endParaRPr lang="en-US" sz="800" smtClean="0"/>
          </a:p>
          <a:p>
            <a:pPr lvl="2" eaLnBrk="1" hangingPunct="1">
              <a:buFont typeface="Wingdings" pitchFamily="2" charset="2"/>
              <a:buChar char="Ø"/>
            </a:pPr>
            <a:r>
              <a:rPr lang="en-US" sz="1800" smtClean="0"/>
              <a:t>$2,226 - $1,845 = $381</a:t>
            </a:r>
          </a:p>
          <a:p>
            <a:pPr lvl="2" eaLnBrk="1" hangingPunct="1">
              <a:buFont typeface="Wingdings" pitchFamily="2" charset="2"/>
              <a:buChar char="Ø"/>
            </a:pPr>
            <a:endParaRPr lang="en-US" sz="800" smtClean="0"/>
          </a:p>
          <a:p>
            <a:pPr lvl="2" eaLnBrk="1" hangingPunct="1">
              <a:buFont typeface="Wingdings" pitchFamily="2" charset="2"/>
              <a:buNone/>
            </a:pPr>
            <a:r>
              <a:rPr lang="en-US" b="1" smtClean="0"/>
              <a:t>Maximum CRDP Award: $381</a:t>
            </a:r>
          </a:p>
          <a:p>
            <a:pPr lvl="2" eaLnBrk="1" hangingPunct="1">
              <a:buFont typeface="Wingdings" pitchFamily="2" charset="2"/>
              <a:buNone/>
            </a:pPr>
            <a:r>
              <a:rPr lang="en-US" b="1" smtClean="0"/>
              <a:t>***The CRDP Entitlement is greater than this, so the retiree will only receive $381</a:t>
            </a:r>
          </a:p>
          <a:p>
            <a:pPr lvl="2" eaLnBrk="1" hangingPunct="1">
              <a:buFont typeface="Wingdings" pitchFamily="2" charset="2"/>
              <a:buNone/>
            </a:pPr>
            <a:endParaRPr lang="en-US" b="1" smtClean="0"/>
          </a:p>
        </p:txBody>
      </p:sp>
      <p:sp>
        <p:nvSpPr>
          <p:cNvPr id="115716"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15717" name="AutoShape 6">
            <a:hlinkClick r:id="" action="ppaction://hlinkshowjump?jump=nextslide" highlightClick="1"/>
          </p:cNvPr>
          <p:cNvSpPr>
            <a:spLocks noChangeArrowheads="1"/>
          </p:cNvSpPr>
          <p:nvPr/>
        </p:nvSpPr>
        <p:spPr bwMode="auto">
          <a:xfrm>
            <a:off x="6324600" y="57912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a:t>
            </a:r>
          </a:p>
          <a:p>
            <a:pPr algn="ctr"/>
            <a:r>
              <a:rPr lang="en-US"/>
              <a:t>Compensation</a:t>
            </a:r>
          </a:p>
        </p:txBody>
      </p:sp>
      <p:sp>
        <p:nvSpPr>
          <p:cNvPr id="115718"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hangingPunct="1"/>
            <a:r>
              <a:rPr lang="en-US" sz="3200" smtClean="0">
                <a:solidFill>
                  <a:srgbClr val="336600"/>
                </a:solidFill>
              </a:rPr>
              <a:t>Step 6: Total Monthly Pay:</a:t>
            </a:r>
          </a:p>
        </p:txBody>
      </p:sp>
      <p:sp>
        <p:nvSpPr>
          <p:cNvPr id="116739" name="Rectangle 3"/>
          <p:cNvSpPr>
            <a:spLocks noGrp="1" noChangeArrowheads="1"/>
          </p:cNvSpPr>
          <p:nvPr>
            <p:ph type="body" idx="1"/>
          </p:nvPr>
        </p:nvSpPr>
        <p:spPr/>
        <p:txBody>
          <a:bodyPr/>
          <a:lstStyle/>
          <a:p>
            <a:pPr eaLnBrk="1" hangingPunct="1">
              <a:buFontTx/>
              <a:buNone/>
            </a:pPr>
            <a:r>
              <a:rPr lang="en-US" sz="2400" smtClean="0"/>
              <a:t>The Total Monthly Pay is the sum of retired disability compensations</a:t>
            </a:r>
          </a:p>
          <a:p>
            <a:pPr eaLnBrk="1" hangingPunct="1">
              <a:buFontTx/>
              <a:buNone/>
            </a:pPr>
            <a:endParaRPr lang="en-US" sz="2400" smtClean="0"/>
          </a:p>
          <a:p>
            <a:pPr lvl="2" eaLnBrk="1" hangingPunct="1"/>
            <a:r>
              <a:rPr lang="en-US" sz="2000" smtClean="0">
                <a:hlinkClick r:id="rId2"/>
              </a:rPr>
              <a:t>VA Pay</a:t>
            </a:r>
            <a:r>
              <a:rPr lang="en-US" sz="2000" smtClean="0"/>
              <a:t>		$1,971</a:t>
            </a:r>
          </a:p>
          <a:p>
            <a:pPr lvl="2" eaLnBrk="1" hangingPunct="1"/>
            <a:r>
              <a:rPr lang="en-US" sz="2000" smtClean="0"/>
              <a:t>Net Retired Pay	$1,845 </a:t>
            </a:r>
          </a:p>
          <a:p>
            <a:pPr lvl="2" eaLnBrk="1" hangingPunct="1"/>
            <a:r>
              <a:rPr lang="en-US" sz="2000" smtClean="0"/>
              <a:t>Maximum CRDP	$   381</a:t>
            </a:r>
          </a:p>
          <a:p>
            <a:pPr lvl="2" eaLnBrk="1" hangingPunct="1">
              <a:buFontTx/>
              <a:buNone/>
            </a:pPr>
            <a:r>
              <a:rPr lang="en-US" sz="2000" smtClean="0"/>
              <a:t>				-----------</a:t>
            </a:r>
          </a:p>
          <a:p>
            <a:pPr lvl="2" eaLnBrk="1" hangingPunct="1">
              <a:buFontTx/>
              <a:buNone/>
            </a:pPr>
            <a:r>
              <a:rPr lang="en-US" sz="2000" smtClean="0"/>
              <a:t>				$4,197</a:t>
            </a:r>
          </a:p>
          <a:p>
            <a:pPr lvl="2" eaLnBrk="1" hangingPunct="1">
              <a:buFont typeface="Wingdings" pitchFamily="2" charset="2"/>
              <a:buNone/>
            </a:pPr>
            <a:r>
              <a:rPr lang="en-US" sz="2800" b="1" smtClean="0"/>
              <a:t>Total Monthly Pay: $4,197</a:t>
            </a:r>
          </a:p>
        </p:txBody>
      </p:sp>
      <p:sp>
        <p:nvSpPr>
          <p:cNvPr id="11674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16741" name="AutoShape 6">
            <a:hlinkClick r:id="" action="ppaction://hlinkshowjump?jump=nextslide" highlightClick="1"/>
          </p:cNvPr>
          <p:cNvSpPr>
            <a:spLocks noChangeArrowheads="1"/>
          </p:cNvSpPr>
          <p:nvPr/>
        </p:nvSpPr>
        <p:spPr bwMode="auto">
          <a:xfrm>
            <a:off x="6096000" y="5791200"/>
            <a:ext cx="2819400" cy="838200"/>
          </a:xfrm>
          <a:prstGeom prst="actionButtonBlank">
            <a:avLst/>
          </a:prstGeom>
          <a:solidFill>
            <a:srgbClr val="339966"/>
          </a:solidFill>
          <a:ln w="9525">
            <a:noFill/>
            <a:miter lim="800000"/>
            <a:headEnd/>
            <a:tailEnd/>
          </a:ln>
        </p:spPr>
        <p:txBody>
          <a:bodyPr wrap="none" anchor="ctr"/>
          <a:lstStyle/>
          <a:p>
            <a:pPr algn="ctr"/>
            <a:r>
              <a:rPr lang="en-US"/>
              <a:t>Compare to Total Monthly </a:t>
            </a:r>
          </a:p>
          <a:p>
            <a:pPr algn="ctr"/>
            <a:r>
              <a:rPr lang="en-US"/>
              <a:t>Compensation with CRSC</a:t>
            </a:r>
          </a:p>
        </p:txBody>
      </p:sp>
      <p:sp>
        <p:nvSpPr>
          <p:cNvPr id="116742" name="AutoShape 7">
            <a:hlinkClick r:id="rId3" highlightClick="1"/>
          </p:cNvPr>
          <p:cNvSpPr>
            <a:spLocks noChangeArrowheads="1"/>
          </p:cNvSpPr>
          <p:nvPr/>
        </p:nvSpPr>
        <p:spPr bwMode="auto">
          <a:xfrm>
            <a:off x="3048000" y="5486400"/>
            <a:ext cx="2743200" cy="1143000"/>
          </a:xfrm>
          <a:prstGeom prst="actionButtonBlank">
            <a:avLst/>
          </a:prstGeom>
          <a:solidFill>
            <a:srgbClr val="00CC66"/>
          </a:solidFill>
          <a:ln w="9525">
            <a:noFill/>
            <a:miter lim="800000"/>
            <a:headEnd/>
            <a:tailEnd/>
          </a:ln>
        </p:spPr>
        <p:txBody>
          <a:bodyPr wrap="none" anchor="ctr"/>
          <a:lstStyle/>
          <a:p>
            <a:pPr algn="ctr"/>
            <a:r>
              <a:rPr lang="en-US" sz="2000"/>
              <a:t>Click Here to Enter</a:t>
            </a:r>
          </a:p>
          <a:p>
            <a:pPr algn="ctr"/>
            <a:r>
              <a:rPr lang="en-US" sz="2000"/>
              <a:t>Personal Disability</a:t>
            </a:r>
          </a:p>
          <a:p>
            <a:pPr algn="ctr"/>
            <a:r>
              <a:rPr lang="en-US" sz="2000"/>
              <a:t>Ratings!</a:t>
            </a:r>
          </a:p>
        </p:txBody>
      </p:sp>
      <p:sp>
        <p:nvSpPr>
          <p:cNvPr id="116743" name="AutoShape 7">
            <a:hlinkClick r:id="rId4"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28600" y="304800"/>
            <a:ext cx="8686800" cy="1143000"/>
          </a:xfrm>
        </p:spPr>
        <p:txBody>
          <a:bodyPr/>
          <a:lstStyle/>
          <a:p>
            <a:pPr eaLnBrk="1" hangingPunct="1"/>
            <a:r>
              <a:rPr lang="en-US" sz="3600" smtClean="0">
                <a:solidFill>
                  <a:srgbClr val="336600"/>
                </a:solidFill>
              </a:rPr>
              <a:t>Total Monthly Pay with CRSC vs. CRDP</a:t>
            </a:r>
          </a:p>
        </p:txBody>
      </p:sp>
      <p:sp>
        <p:nvSpPr>
          <p:cNvPr id="117763" name="Rectangle 3"/>
          <p:cNvSpPr>
            <a:spLocks noGrp="1" noChangeArrowheads="1"/>
          </p:cNvSpPr>
          <p:nvPr>
            <p:ph type="body" sz="half" idx="1"/>
          </p:nvPr>
        </p:nvSpPr>
        <p:spPr>
          <a:xfrm>
            <a:off x="457200" y="3581400"/>
            <a:ext cx="4495800" cy="2011363"/>
          </a:xfrm>
        </p:spPr>
        <p:txBody>
          <a:bodyPr/>
          <a:lstStyle/>
          <a:p>
            <a:pPr algn="ctr" eaLnBrk="1" hangingPunct="1">
              <a:buFontTx/>
              <a:buNone/>
            </a:pPr>
            <a:r>
              <a:rPr lang="en-US" sz="2400" b="1" smtClean="0">
                <a:solidFill>
                  <a:srgbClr val="336600"/>
                </a:solidFill>
              </a:rPr>
              <a:t>Total Monthly </a:t>
            </a:r>
          </a:p>
          <a:p>
            <a:pPr algn="ctr" eaLnBrk="1" hangingPunct="1">
              <a:buFontTx/>
              <a:buNone/>
            </a:pPr>
            <a:r>
              <a:rPr lang="en-US" sz="2400" b="1" smtClean="0">
                <a:solidFill>
                  <a:srgbClr val="336600"/>
                </a:solidFill>
              </a:rPr>
              <a:t>Compensation </a:t>
            </a:r>
          </a:p>
          <a:p>
            <a:pPr algn="ctr" eaLnBrk="1" hangingPunct="1">
              <a:buFontTx/>
              <a:buNone/>
            </a:pPr>
            <a:r>
              <a:rPr lang="en-US" sz="2400" b="1" smtClean="0">
                <a:solidFill>
                  <a:srgbClr val="336600"/>
                </a:solidFill>
              </a:rPr>
              <a:t>with CRSC:</a:t>
            </a:r>
            <a:r>
              <a:rPr lang="en-US" sz="2400" smtClean="0"/>
              <a:t> </a:t>
            </a:r>
          </a:p>
          <a:p>
            <a:pPr algn="ctr" eaLnBrk="1" hangingPunct="1">
              <a:buFontTx/>
              <a:buNone/>
            </a:pPr>
            <a:r>
              <a:rPr lang="en-US" sz="3200" b="1" smtClean="0"/>
              <a:t>$4,197</a:t>
            </a:r>
          </a:p>
          <a:p>
            <a:pPr eaLnBrk="1" hangingPunct="1">
              <a:buFontTx/>
              <a:buNone/>
            </a:pPr>
            <a:endParaRPr lang="en-US" sz="3200" smtClean="0"/>
          </a:p>
        </p:txBody>
      </p:sp>
      <p:sp>
        <p:nvSpPr>
          <p:cNvPr id="117764" name="Rectangle 4"/>
          <p:cNvSpPr>
            <a:spLocks noGrp="1" noChangeArrowheads="1"/>
          </p:cNvSpPr>
          <p:nvPr>
            <p:ph type="body" sz="half" idx="2"/>
          </p:nvPr>
        </p:nvSpPr>
        <p:spPr>
          <a:xfrm>
            <a:off x="4419600" y="3581400"/>
            <a:ext cx="4038600" cy="2011363"/>
          </a:xfrm>
        </p:spPr>
        <p:txBody>
          <a:bodyPr/>
          <a:lstStyle/>
          <a:p>
            <a:pPr algn="ctr" eaLnBrk="1" hangingPunct="1">
              <a:buFontTx/>
              <a:buNone/>
            </a:pPr>
            <a:r>
              <a:rPr lang="en-US" sz="2400" b="1" smtClean="0">
                <a:solidFill>
                  <a:srgbClr val="336600"/>
                </a:solidFill>
              </a:rPr>
              <a:t>Total Monthly </a:t>
            </a:r>
          </a:p>
          <a:p>
            <a:pPr algn="ctr" eaLnBrk="1" hangingPunct="1">
              <a:buFontTx/>
              <a:buNone/>
            </a:pPr>
            <a:r>
              <a:rPr lang="en-US" sz="2400" b="1" smtClean="0">
                <a:solidFill>
                  <a:srgbClr val="336600"/>
                </a:solidFill>
              </a:rPr>
              <a:t>Compensation </a:t>
            </a:r>
          </a:p>
          <a:p>
            <a:pPr algn="ctr" eaLnBrk="1" hangingPunct="1">
              <a:buFontTx/>
              <a:buNone/>
            </a:pPr>
            <a:r>
              <a:rPr lang="en-US" sz="2400" b="1" smtClean="0">
                <a:solidFill>
                  <a:srgbClr val="336600"/>
                </a:solidFill>
              </a:rPr>
              <a:t>with CRDP:</a:t>
            </a:r>
            <a:endParaRPr lang="en-US" sz="3200" b="1" smtClean="0"/>
          </a:p>
          <a:p>
            <a:pPr algn="ctr" eaLnBrk="1" hangingPunct="1">
              <a:buFontTx/>
              <a:buNone/>
            </a:pPr>
            <a:r>
              <a:rPr lang="en-US" sz="3200" b="1" smtClean="0"/>
              <a:t>$4,197</a:t>
            </a:r>
          </a:p>
        </p:txBody>
      </p:sp>
      <p:sp>
        <p:nvSpPr>
          <p:cNvPr id="117765"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17766" name="Text Box 6"/>
          <p:cNvSpPr txBox="1">
            <a:spLocks noChangeArrowheads="1"/>
          </p:cNvSpPr>
          <p:nvPr/>
        </p:nvSpPr>
        <p:spPr bwMode="auto">
          <a:xfrm>
            <a:off x="381000" y="1676400"/>
            <a:ext cx="8534400" cy="1552575"/>
          </a:xfrm>
          <a:prstGeom prst="rect">
            <a:avLst/>
          </a:prstGeom>
          <a:noFill/>
          <a:ln w="9525">
            <a:noFill/>
            <a:miter lim="800000"/>
            <a:headEnd/>
            <a:tailEnd/>
          </a:ln>
        </p:spPr>
        <p:txBody>
          <a:bodyPr>
            <a:spAutoFit/>
          </a:bodyPr>
          <a:lstStyle/>
          <a:p>
            <a:pPr>
              <a:spcBef>
                <a:spcPct val="50000"/>
              </a:spcBef>
            </a:pPr>
            <a:r>
              <a:rPr lang="en-US" sz="2400"/>
              <a:t>Once you have calculated Total Monthly Compensation for both methods, you can better determine which will be the best option for you. When making your decision, remember to factor in the tax implications mentioned in the </a:t>
            </a:r>
            <a:r>
              <a:rPr lang="en-US" sz="2400">
                <a:hlinkClick r:id="rId2" action="ppaction://hlinksldjump"/>
              </a:rPr>
              <a:t>Disclaimers</a:t>
            </a:r>
            <a:r>
              <a:rPr lang="en-US" sz="2400"/>
              <a:t>.</a:t>
            </a:r>
          </a:p>
        </p:txBody>
      </p:sp>
      <p:sp>
        <p:nvSpPr>
          <p:cNvPr id="117767" name="AutoShape 9">
            <a:hlinkClick r:id="rId3" highlightClick="1"/>
          </p:cNvPr>
          <p:cNvSpPr>
            <a:spLocks noChangeArrowheads="1"/>
          </p:cNvSpPr>
          <p:nvPr/>
        </p:nvSpPr>
        <p:spPr bwMode="auto">
          <a:xfrm>
            <a:off x="3352800" y="5638800"/>
            <a:ext cx="2286000" cy="10668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117768" name="AutoShape 7">
            <a:hlinkClick r:id="rId4"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9"/>
          <p:cNvSpPr>
            <a:spLocks noGrp="1" noChangeArrowheads="1"/>
          </p:cNvSpPr>
          <p:nvPr>
            <p:ph type="title"/>
          </p:nvPr>
        </p:nvSpPr>
        <p:spPr/>
        <p:txBody>
          <a:bodyPr/>
          <a:lstStyle/>
          <a:p>
            <a:pPr eaLnBrk="1" hangingPunct="1"/>
            <a:r>
              <a:rPr lang="en-US" sz="3200" smtClean="0">
                <a:solidFill>
                  <a:srgbClr val="336600"/>
                </a:solidFill>
              </a:rPr>
              <a:t>CRDP Table Rates and Restoration Rates</a:t>
            </a:r>
          </a:p>
        </p:txBody>
      </p:sp>
      <p:graphicFrame>
        <p:nvGraphicFramePr>
          <p:cNvPr id="398374" name="Group 38"/>
          <p:cNvGraphicFramePr>
            <a:graphicFrameLocks noGrp="1"/>
          </p:cNvGraphicFramePr>
          <p:nvPr>
            <p:ph sz="half" idx="2"/>
          </p:nvPr>
        </p:nvGraphicFramePr>
        <p:xfrm>
          <a:off x="381000" y="2133600"/>
          <a:ext cx="4038600" cy="3657600"/>
        </p:xfrm>
        <a:graphic>
          <a:graphicData uri="http://schemas.openxmlformats.org/drawingml/2006/table">
            <a:tbl>
              <a:tblPr/>
              <a:tblGrid>
                <a:gridCol w="2828925"/>
                <a:gridCol w="1209675"/>
              </a:tblGrid>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unemployable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cap="fla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100%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90%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$500.00 </a:t>
                      </a:r>
                    </a:p>
                  </a:txBody>
                  <a:tcPr anchor="ctr" horzOverflow="overflow">
                    <a:lnL>
                      <a:noFill/>
                    </a:lnL>
                    <a:lnR cap="flat">
                      <a:noFill/>
                    </a:lnR>
                    <a:lnT>
                      <a:noFill/>
                    </a:lnT>
                    <a:lnB>
                      <a:noFill/>
                    </a:lnB>
                    <a:lnTlToBr>
                      <a:noFill/>
                    </a:lnTlToBr>
                    <a:lnBlToTr>
                      <a:noFill/>
                    </a:lnBlToTr>
                    <a:noFill/>
                  </a:tcPr>
                </a:tc>
              </a:tr>
              <a:tr h="5238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80%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70%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60%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$125.00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50%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18802" name="Line 41"/>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graphicFrame>
        <p:nvGraphicFramePr>
          <p:cNvPr id="398383" name="Group 47"/>
          <p:cNvGraphicFramePr>
            <a:graphicFrameLocks noGrp="1"/>
          </p:cNvGraphicFramePr>
          <p:nvPr>
            <p:ph sz="half" idx="1"/>
          </p:nvPr>
        </p:nvGraphicFramePr>
        <p:xfrm>
          <a:off x="5334000" y="2209800"/>
          <a:ext cx="4038600" cy="3581400"/>
        </p:xfrm>
        <a:graphic>
          <a:graphicData uri="http://schemas.openxmlformats.org/drawingml/2006/table">
            <a:tbl>
              <a:tblPr/>
              <a:tblGrid>
                <a:gridCol w="1681163"/>
                <a:gridCol w="2357437"/>
              </a:tblGrid>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2008 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69.76% </a:t>
                      </a:r>
                    </a:p>
                  </a:txBody>
                  <a:tcPr anchor="ctr" horzOverflow="overflow">
                    <a:lnL>
                      <a:noFill/>
                    </a:lnL>
                    <a:lnR cap="flat">
                      <a:noFill/>
                    </a:lnR>
                    <a:lnT cap="fla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2009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84.88%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93.95%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2011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98.18%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2012 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99.64% </a:t>
                      </a:r>
                    </a:p>
                  </a:txBody>
                  <a:tcPr anchor="ctr" horzOverflow="overflow">
                    <a:lnL>
                      <a:noFill/>
                    </a:lnL>
                    <a:lnR cap="flat">
                      <a:noFill/>
                    </a:lnR>
                    <a:ln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2013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99.96%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2014 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18818" name="Text Box 67"/>
          <p:cNvSpPr txBox="1">
            <a:spLocks noChangeArrowheads="1"/>
          </p:cNvSpPr>
          <p:nvPr/>
        </p:nvSpPr>
        <p:spPr bwMode="auto">
          <a:xfrm>
            <a:off x="381000" y="1600200"/>
            <a:ext cx="4191000" cy="366713"/>
          </a:xfrm>
          <a:prstGeom prst="rect">
            <a:avLst/>
          </a:prstGeom>
          <a:noFill/>
          <a:ln w="9525">
            <a:noFill/>
            <a:miter lim="800000"/>
            <a:headEnd/>
            <a:tailEnd/>
          </a:ln>
        </p:spPr>
        <p:txBody>
          <a:bodyPr>
            <a:spAutoFit/>
          </a:bodyPr>
          <a:lstStyle/>
          <a:p>
            <a:pPr algn="ctr">
              <a:spcBef>
                <a:spcPct val="50000"/>
              </a:spcBef>
            </a:pPr>
            <a:r>
              <a:rPr lang="en-US"/>
              <a:t>Table Rates</a:t>
            </a:r>
          </a:p>
        </p:txBody>
      </p:sp>
      <p:sp>
        <p:nvSpPr>
          <p:cNvPr id="118819" name="Text Box 68"/>
          <p:cNvSpPr txBox="1">
            <a:spLocks noChangeArrowheads="1"/>
          </p:cNvSpPr>
          <p:nvPr/>
        </p:nvSpPr>
        <p:spPr bwMode="auto">
          <a:xfrm>
            <a:off x="4724400" y="1600200"/>
            <a:ext cx="4191000" cy="366713"/>
          </a:xfrm>
          <a:prstGeom prst="rect">
            <a:avLst/>
          </a:prstGeom>
          <a:noFill/>
          <a:ln w="9525">
            <a:noFill/>
            <a:miter lim="800000"/>
            <a:headEnd/>
            <a:tailEnd/>
          </a:ln>
        </p:spPr>
        <p:txBody>
          <a:bodyPr>
            <a:spAutoFit/>
          </a:bodyPr>
          <a:lstStyle/>
          <a:p>
            <a:pPr algn="ctr">
              <a:spcBef>
                <a:spcPct val="50000"/>
              </a:spcBef>
            </a:pPr>
            <a:r>
              <a:rPr lang="en-US"/>
              <a:t>Restoration Rates</a:t>
            </a:r>
          </a:p>
        </p:txBody>
      </p:sp>
      <p:sp>
        <p:nvSpPr>
          <p:cNvPr id="118820" name="AutoShape 69">
            <a:hlinkClick r:id="rId2" action="ppaction://hlinksldjump" highlightClick="1"/>
          </p:cNvPr>
          <p:cNvSpPr>
            <a:spLocks noChangeArrowheads="1"/>
          </p:cNvSpPr>
          <p:nvPr/>
        </p:nvSpPr>
        <p:spPr bwMode="auto">
          <a:xfrm>
            <a:off x="3505200" y="5791200"/>
            <a:ext cx="2438400" cy="762000"/>
          </a:xfrm>
          <a:prstGeom prst="actionButtonBlank">
            <a:avLst/>
          </a:prstGeom>
          <a:solidFill>
            <a:srgbClr val="339966"/>
          </a:solidFill>
          <a:ln w="9525">
            <a:noFill/>
            <a:miter lim="800000"/>
            <a:headEnd/>
            <a:tailEnd/>
          </a:ln>
        </p:spPr>
        <p:txBody>
          <a:bodyPr wrap="none" anchor="ctr"/>
          <a:lstStyle/>
          <a:p>
            <a:pPr algn="ctr"/>
            <a:r>
              <a:rPr lang="en-US"/>
              <a:t>Return to Example</a:t>
            </a:r>
          </a:p>
        </p:txBody>
      </p:sp>
    </p:spTree>
  </p:cSld>
  <p:clrMapOvr>
    <a:masterClrMapping/>
  </p:clrMapOvr>
  <p:transition advClick="0"/>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r>
              <a:rPr lang="en-US" sz="3200" smtClean="0">
                <a:solidFill>
                  <a:srgbClr val="336600"/>
                </a:solidFill>
              </a:rPr>
              <a:t>CRDP Table Rates and Restoration Rates</a:t>
            </a:r>
          </a:p>
        </p:txBody>
      </p:sp>
      <p:graphicFrame>
        <p:nvGraphicFramePr>
          <p:cNvPr id="404483" name="Group 3"/>
          <p:cNvGraphicFramePr>
            <a:graphicFrameLocks noGrp="1"/>
          </p:cNvGraphicFramePr>
          <p:nvPr>
            <p:ph sz="half" idx="2"/>
          </p:nvPr>
        </p:nvGraphicFramePr>
        <p:xfrm>
          <a:off x="381000" y="2133600"/>
          <a:ext cx="4038600" cy="3657603"/>
        </p:xfrm>
        <a:graphic>
          <a:graphicData uri="http://schemas.openxmlformats.org/drawingml/2006/table">
            <a:tbl>
              <a:tblPr/>
              <a:tblGrid>
                <a:gridCol w="2828925"/>
                <a:gridCol w="1209675"/>
              </a:tblGrid>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unemployable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cap="fla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100%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90%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$500.00 </a:t>
                      </a:r>
                    </a:p>
                  </a:txBody>
                  <a:tcPr anchor="ctr" horzOverflow="overflow">
                    <a:lnL>
                      <a:noFill/>
                    </a:lnL>
                    <a:lnR cap="flat">
                      <a:noFill/>
                    </a:lnR>
                    <a:lnT>
                      <a:noFill/>
                    </a:lnT>
                    <a:lnB>
                      <a:noFill/>
                    </a:lnB>
                    <a:lnTlToBr>
                      <a:noFill/>
                    </a:lnTlToBr>
                    <a:lnBlToTr>
                      <a:noFill/>
                    </a:lnBlToTr>
                    <a:noFill/>
                  </a:tcPr>
                </a:tc>
              </a:tr>
              <a:tr h="5238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80%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70%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60%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$125.00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50%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19826" name="Line 22"/>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graphicFrame>
        <p:nvGraphicFramePr>
          <p:cNvPr id="404503" name="Group 23"/>
          <p:cNvGraphicFramePr>
            <a:graphicFrameLocks noGrp="1"/>
          </p:cNvGraphicFramePr>
          <p:nvPr>
            <p:ph sz="half" idx="1"/>
          </p:nvPr>
        </p:nvGraphicFramePr>
        <p:xfrm>
          <a:off x="5334000" y="2209800"/>
          <a:ext cx="4038600" cy="3581401"/>
        </p:xfrm>
        <a:graphic>
          <a:graphicData uri="http://schemas.openxmlformats.org/drawingml/2006/table">
            <a:tbl>
              <a:tblPr/>
              <a:tblGrid>
                <a:gridCol w="1681163"/>
                <a:gridCol w="2357437"/>
              </a:tblGrid>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2008 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69.76% </a:t>
                      </a:r>
                    </a:p>
                  </a:txBody>
                  <a:tcPr anchor="ctr" horzOverflow="overflow">
                    <a:lnL>
                      <a:noFill/>
                    </a:lnL>
                    <a:lnR cap="flat">
                      <a:noFill/>
                    </a:lnR>
                    <a:lnT cap="fla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2009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84.88%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93.95%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2011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98.18%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2012 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99.64% </a:t>
                      </a:r>
                    </a:p>
                  </a:txBody>
                  <a:tcPr anchor="ctr" horzOverflow="overflow">
                    <a:lnL>
                      <a:noFill/>
                    </a:lnL>
                    <a:lnR cap="flat">
                      <a:noFill/>
                    </a:lnR>
                    <a:ln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2013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99.96%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2014 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19842" name="Text Box 42"/>
          <p:cNvSpPr txBox="1">
            <a:spLocks noChangeArrowheads="1"/>
          </p:cNvSpPr>
          <p:nvPr/>
        </p:nvSpPr>
        <p:spPr bwMode="auto">
          <a:xfrm>
            <a:off x="381000" y="1600200"/>
            <a:ext cx="4191000" cy="366713"/>
          </a:xfrm>
          <a:prstGeom prst="rect">
            <a:avLst/>
          </a:prstGeom>
          <a:noFill/>
          <a:ln w="9525">
            <a:noFill/>
            <a:miter lim="800000"/>
            <a:headEnd/>
            <a:tailEnd/>
          </a:ln>
        </p:spPr>
        <p:txBody>
          <a:bodyPr>
            <a:spAutoFit/>
          </a:bodyPr>
          <a:lstStyle/>
          <a:p>
            <a:pPr algn="ctr">
              <a:spcBef>
                <a:spcPct val="50000"/>
              </a:spcBef>
            </a:pPr>
            <a:r>
              <a:rPr lang="en-US"/>
              <a:t>Table Rates</a:t>
            </a:r>
          </a:p>
        </p:txBody>
      </p:sp>
      <p:sp>
        <p:nvSpPr>
          <p:cNvPr id="119843" name="Text Box 43"/>
          <p:cNvSpPr txBox="1">
            <a:spLocks noChangeArrowheads="1"/>
          </p:cNvSpPr>
          <p:nvPr/>
        </p:nvSpPr>
        <p:spPr bwMode="auto">
          <a:xfrm>
            <a:off x="4724400" y="1600200"/>
            <a:ext cx="4191000" cy="366713"/>
          </a:xfrm>
          <a:prstGeom prst="rect">
            <a:avLst/>
          </a:prstGeom>
          <a:noFill/>
          <a:ln w="9525">
            <a:noFill/>
            <a:miter lim="800000"/>
            <a:headEnd/>
            <a:tailEnd/>
          </a:ln>
        </p:spPr>
        <p:txBody>
          <a:bodyPr>
            <a:spAutoFit/>
          </a:bodyPr>
          <a:lstStyle/>
          <a:p>
            <a:pPr algn="ctr">
              <a:spcBef>
                <a:spcPct val="50000"/>
              </a:spcBef>
            </a:pPr>
            <a:r>
              <a:rPr lang="en-US"/>
              <a:t>Restoration Rates</a:t>
            </a:r>
          </a:p>
        </p:txBody>
      </p:sp>
      <p:sp>
        <p:nvSpPr>
          <p:cNvPr id="119844" name="AutoShape 44">
            <a:hlinkClick r:id="rId2" action="ppaction://hlinksldjump" highlightClick="1"/>
          </p:cNvPr>
          <p:cNvSpPr>
            <a:spLocks noChangeArrowheads="1"/>
          </p:cNvSpPr>
          <p:nvPr/>
        </p:nvSpPr>
        <p:spPr bwMode="auto">
          <a:xfrm>
            <a:off x="3505200" y="5791200"/>
            <a:ext cx="2438400" cy="762000"/>
          </a:xfrm>
          <a:prstGeom prst="actionButtonBlank">
            <a:avLst/>
          </a:prstGeom>
          <a:solidFill>
            <a:srgbClr val="339966"/>
          </a:solidFill>
          <a:ln w="9525">
            <a:noFill/>
            <a:miter lim="800000"/>
            <a:headEnd/>
            <a:tailEnd/>
          </a:ln>
        </p:spPr>
        <p:txBody>
          <a:bodyPr wrap="none" anchor="ctr"/>
          <a:lstStyle/>
          <a:p>
            <a:pPr algn="ctr"/>
            <a:r>
              <a:rPr lang="en-US"/>
              <a:t>Return to Example</a:t>
            </a:r>
          </a:p>
        </p:txBody>
      </p:sp>
    </p:spTree>
  </p:cSld>
  <p:clrMapOvr>
    <a:masterClrMapping/>
  </p:clrMapOvr>
  <p:transition advClick="0"/>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hangingPunct="1"/>
            <a:r>
              <a:rPr lang="en-US" sz="3200" smtClean="0">
                <a:solidFill>
                  <a:srgbClr val="336600"/>
                </a:solidFill>
              </a:rPr>
              <a:t>CRDP Table Rates and Restoration Rates</a:t>
            </a:r>
          </a:p>
        </p:txBody>
      </p:sp>
      <p:graphicFrame>
        <p:nvGraphicFramePr>
          <p:cNvPr id="405507" name="Group 3"/>
          <p:cNvGraphicFramePr>
            <a:graphicFrameLocks noGrp="1"/>
          </p:cNvGraphicFramePr>
          <p:nvPr>
            <p:ph sz="half" idx="2"/>
          </p:nvPr>
        </p:nvGraphicFramePr>
        <p:xfrm>
          <a:off x="381000" y="2133600"/>
          <a:ext cx="4038600" cy="3657603"/>
        </p:xfrm>
        <a:graphic>
          <a:graphicData uri="http://schemas.openxmlformats.org/drawingml/2006/table">
            <a:tbl>
              <a:tblPr/>
              <a:tblGrid>
                <a:gridCol w="2828925"/>
                <a:gridCol w="1209675"/>
              </a:tblGrid>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unemployable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cap="fla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100%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90%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$500.00 </a:t>
                      </a:r>
                    </a:p>
                  </a:txBody>
                  <a:tcPr anchor="ctr" horzOverflow="overflow">
                    <a:lnL>
                      <a:noFill/>
                    </a:lnL>
                    <a:lnR cap="flat">
                      <a:noFill/>
                    </a:lnR>
                    <a:lnT>
                      <a:noFill/>
                    </a:lnT>
                    <a:lnB>
                      <a:noFill/>
                    </a:lnB>
                    <a:lnTlToBr>
                      <a:noFill/>
                    </a:lnTlToBr>
                    <a:lnBlToTr>
                      <a:noFill/>
                    </a:lnBlToTr>
                    <a:noFill/>
                  </a:tcPr>
                </a:tc>
              </a:tr>
              <a:tr h="5238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80%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70%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60%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$125.00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50%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20850" name="Line 22"/>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graphicFrame>
        <p:nvGraphicFramePr>
          <p:cNvPr id="405527" name="Group 23"/>
          <p:cNvGraphicFramePr>
            <a:graphicFrameLocks noGrp="1"/>
          </p:cNvGraphicFramePr>
          <p:nvPr>
            <p:ph sz="half" idx="1"/>
          </p:nvPr>
        </p:nvGraphicFramePr>
        <p:xfrm>
          <a:off x="5334000" y="2209800"/>
          <a:ext cx="4038600" cy="3581401"/>
        </p:xfrm>
        <a:graphic>
          <a:graphicData uri="http://schemas.openxmlformats.org/drawingml/2006/table">
            <a:tbl>
              <a:tblPr/>
              <a:tblGrid>
                <a:gridCol w="1681163"/>
                <a:gridCol w="2357437"/>
              </a:tblGrid>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2008 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69.76% </a:t>
                      </a:r>
                    </a:p>
                  </a:txBody>
                  <a:tcPr anchor="ctr" horzOverflow="overflow">
                    <a:lnL>
                      <a:noFill/>
                    </a:lnL>
                    <a:lnR cap="flat">
                      <a:noFill/>
                    </a:lnR>
                    <a:lnT cap="fla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2009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84.88%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93.95%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2011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98.18%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2012 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99.64% </a:t>
                      </a:r>
                    </a:p>
                  </a:txBody>
                  <a:tcPr anchor="ctr" horzOverflow="overflow">
                    <a:lnL>
                      <a:noFill/>
                    </a:lnL>
                    <a:lnR cap="flat">
                      <a:noFill/>
                    </a:lnR>
                    <a:ln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2013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99.96%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2014 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20866" name="Text Box 42"/>
          <p:cNvSpPr txBox="1">
            <a:spLocks noChangeArrowheads="1"/>
          </p:cNvSpPr>
          <p:nvPr/>
        </p:nvSpPr>
        <p:spPr bwMode="auto">
          <a:xfrm>
            <a:off x="381000" y="1600200"/>
            <a:ext cx="4191000" cy="366713"/>
          </a:xfrm>
          <a:prstGeom prst="rect">
            <a:avLst/>
          </a:prstGeom>
          <a:noFill/>
          <a:ln w="9525">
            <a:noFill/>
            <a:miter lim="800000"/>
            <a:headEnd/>
            <a:tailEnd/>
          </a:ln>
        </p:spPr>
        <p:txBody>
          <a:bodyPr>
            <a:spAutoFit/>
          </a:bodyPr>
          <a:lstStyle/>
          <a:p>
            <a:pPr algn="ctr">
              <a:spcBef>
                <a:spcPct val="50000"/>
              </a:spcBef>
            </a:pPr>
            <a:r>
              <a:rPr lang="en-US"/>
              <a:t>Table Rates</a:t>
            </a:r>
          </a:p>
        </p:txBody>
      </p:sp>
      <p:sp>
        <p:nvSpPr>
          <p:cNvPr id="120867" name="Text Box 43"/>
          <p:cNvSpPr txBox="1">
            <a:spLocks noChangeArrowheads="1"/>
          </p:cNvSpPr>
          <p:nvPr/>
        </p:nvSpPr>
        <p:spPr bwMode="auto">
          <a:xfrm>
            <a:off x="4724400" y="1600200"/>
            <a:ext cx="4191000" cy="366713"/>
          </a:xfrm>
          <a:prstGeom prst="rect">
            <a:avLst/>
          </a:prstGeom>
          <a:noFill/>
          <a:ln w="9525">
            <a:noFill/>
            <a:miter lim="800000"/>
            <a:headEnd/>
            <a:tailEnd/>
          </a:ln>
        </p:spPr>
        <p:txBody>
          <a:bodyPr>
            <a:spAutoFit/>
          </a:bodyPr>
          <a:lstStyle/>
          <a:p>
            <a:pPr algn="ctr">
              <a:spcBef>
                <a:spcPct val="50000"/>
              </a:spcBef>
            </a:pPr>
            <a:r>
              <a:rPr lang="en-US"/>
              <a:t>Restoration Rates</a:t>
            </a:r>
          </a:p>
        </p:txBody>
      </p:sp>
      <p:sp>
        <p:nvSpPr>
          <p:cNvPr id="120868" name="AutoShape 44">
            <a:hlinkClick r:id="rId2" action="ppaction://hlinksldjump" highlightClick="1"/>
          </p:cNvPr>
          <p:cNvSpPr>
            <a:spLocks noChangeArrowheads="1"/>
          </p:cNvSpPr>
          <p:nvPr/>
        </p:nvSpPr>
        <p:spPr bwMode="auto">
          <a:xfrm>
            <a:off x="3505200" y="5867400"/>
            <a:ext cx="2438400" cy="685800"/>
          </a:xfrm>
          <a:prstGeom prst="actionButtonBlank">
            <a:avLst/>
          </a:prstGeom>
          <a:solidFill>
            <a:srgbClr val="339966"/>
          </a:solidFill>
          <a:ln w="9525">
            <a:noFill/>
            <a:miter lim="800000"/>
            <a:headEnd/>
            <a:tailEnd/>
          </a:ln>
        </p:spPr>
        <p:txBody>
          <a:bodyPr wrap="none" anchor="ctr"/>
          <a:lstStyle/>
          <a:p>
            <a:pPr algn="ctr"/>
            <a:r>
              <a:rPr lang="en-US"/>
              <a:t>Return to Example</a:t>
            </a:r>
          </a:p>
        </p:txBody>
      </p:sp>
    </p:spTree>
  </p:cSld>
  <p:clrMapOvr>
    <a:masterClrMapping/>
  </p:clrMapOvr>
  <p:transition advClick="0"/>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r>
              <a:rPr lang="en-US" sz="3200" smtClean="0">
                <a:solidFill>
                  <a:srgbClr val="336600"/>
                </a:solidFill>
              </a:rPr>
              <a:t>CRDP Table Rates and Restoration Rates</a:t>
            </a:r>
          </a:p>
        </p:txBody>
      </p:sp>
      <p:graphicFrame>
        <p:nvGraphicFramePr>
          <p:cNvPr id="406531" name="Group 3"/>
          <p:cNvGraphicFramePr>
            <a:graphicFrameLocks noGrp="1"/>
          </p:cNvGraphicFramePr>
          <p:nvPr>
            <p:ph sz="half" idx="2"/>
          </p:nvPr>
        </p:nvGraphicFramePr>
        <p:xfrm>
          <a:off x="381000" y="2133600"/>
          <a:ext cx="4038600" cy="3657603"/>
        </p:xfrm>
        <a:graphic>
          <a:graphicData uri="http://schemas.openxmlformats.org/drawingml/2006/table">
            <a:tbl>
              <a:tblPr/>
              <a:tblGrid>
                <a:gridCol w="2828925"/>
                <a:gridCol w="1209675"/>
              </a:tblGrid>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unemployable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cap="fla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100%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90%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$500.00 </a:t>
                      </a:r>
                    </a:p>
                  </a:txBody>
                  <a:tcPr anchor="ctr" horzOverflow="overflow">
                    <a:lnL>
                      <a:noFill/>
                    </a:lnL>
                    <a:lnR cap="flat">
                      <a:noFill/>
                    </a:lnR>
                    <a:lnT>
                      <a:noFill/>
                    </a:lnT>
                    <a:lnB>
                      <a:noFill/>
                    </a:lnB>
                    <a:lnTlToBr>
                      <a:noFill/>
                    </a:lnTlToBr>
                    <a:lnBlToTr>
                      <a:noFill/>
                    </a:lnBlToTr>
                    <a:noFill/>
                  </a:tcPr>
                </a:tc>
              </a:tr>
              <a:tr h="5238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80%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70%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60%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$125.00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50%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21874" name="Line 22"/>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graphicFrame>
        <p:nvGraphicFramePr>
          <p:cNvPr id="406551" name="Group 23"/>
          <p:cNvGraphicFramePr>
            <a:graphicFrameLocks noGrp="1"/>
          </p:cNvGraphicFramePr>
          <p:nvPr>
            <p:ph sz="half" idx="1"/>
          </p:nvPr>
        </p:nvGraphicFramePr>
        <p:xfrm>
          <a:off x="5334000" y="2209800"/>
          <a:ext cx="4038600" cy="3581401"/>
        </p:xfrm>
        <a:graphic>
          <a:graphicData uri="http://schemas.openxmlformats.org/drawingml/2006/table">
            <a:tbl>
              <a:tblPr/>
              <a:tblGrid>
                <a:gridCol w="1681163"/>
                <a:gridCol w="2357437"/>
              </a:tblGrid>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2008 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69.76% </a:t>
                      </a:r>
                    </a:p>
                  </a:txBody>
                  <a:tcPr anchor="ctr" horzOverflow="overflow">
                    <a:lnL>
                      <a:noFill/>
                    </a:lnL>
                    <a:lnR cap="flat">
                      <a:noFill/>
                    </a:lnR>
                    <a:lnT cap="fla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2009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84.88%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93.95%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2011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98.18%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2012 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99.64% </a:t>
                      </a:r>
                    </a:p>
                  </a:txBody>
                  <a:tcPr anchor="ctr" horzOverflow="overflow">
                    <a:lnL>
                      <a:noFill/>
                    </a:lnL>
                    <a:lnR cap="flat">
                      <a:noFill/>
                    </a:lnR>
                    <a:ln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2013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99.96%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2014 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21890" name="Text Box 42"/>
          <p:cNvSpPr txBox="1">
            <a:spLocks noChangeArrowheads="1"/>
          </p:cNvSpPr>
          <p:nvPr/>
        </p:nvSpPr>
        <p:spPr bwMode="auto">
          <a:xfrm>
            <a:off x="381000" y="1600200"/>
            <a:ext cx="4191000" cy="366713"/>
          </a:xfrm>
          <a:prstGeom prst="rect">
            <a:avLst/>
          </a:prstGeom>
          <a:noFill/>
          <a:ln w="9525">
            <a:noFill/>
            <a:miter lim="800000"/>
            <a:headEnd/>
            <a:tailEnd/>
          </a:ln>
        </p:spPr>
        <p:txBody>
          <a:bodyPr>
            <a:spAutoFit/>
          </a:bodyPr>
          <a:lstStyle/>
          <a:p>
            <a:pPr algn="ctr">
              <a:spcBef>
                <a:spcPct val="50000"/>
              </a:spcBef>
            </a:pPr>
            <a:r>
              <a:rPr lang="en-US"/>
              <a:t>Table Rates</a:t>
            </a:r>
          </a:p>
        </p:txBody>
      </p:sp>
      <p:sp>
        <p:nvSpPr>
          <p:cNvPr id="121891" name="Text Box 43"/>
          <p:cNvSpPr txBox="1">
            <a:spLocks noChangeArrowheads="1"/>
          </p:cNvSpPr>
          <p:nvPr/>
        </p:nvSpPr>
        <p:spPr bwMode="auto">
          <a:xfrm>
            <a:off x="4724400" y="1600200"/>
            <a:ext cx="4191000" cy="366713"/>
          </a:xfrm>
          <a:prstGeom prst="rect">
            <a:avLst/>
          </a:prstGeom>
          <a:noFill/>
          <a:ln w="9525">
            <a:noFill/>
            <a:miter lim="800000"/>
            <a:headEnd/>
            <a:tailEnd/>
          </a:ln>
        </p:spPr>
        <p:txBody>
          <a:bodyPr>
            <a:spAutoFit/>
          </a:bodyPr>
          <a:lstStyle/>
          <a:p>
            <a:pPr algn="ctr">
              <a:spcBef>
                <a:spcPct val="50000"/>
              </a:spcBef>
            </a:pPr>
            <a:r>
              <a:rPr lang="en-US"/>
              <a:t>Restoration Rates</a:t>
            </a:r>
          </a:p>
        </p:txBody>
      </p:sp>
      <p:sp>
        <p:nvSpPr>
          <p:cNvPr id="121892" name="AutoShape 44">
            <a:hlinkClick r:id="rId2" action="ppaction://hlinksldjump" highlightClick="1"/>
          </p:cNvPr>
          <p:cNvSpPr>
            <a:spLocks noChangeArrowheads="1"/>
          </p:cNvSpPr>
          <p:nvPr/>
        </p:nvSpPr>
        <p:spPr bwMode="auto">
          <a:xfrm>
            <a:off x="3505200" y="5867400"/>
            <a:ext cx="2438400" cy="685800"/>
          </a:xfrm>
          <a:prstGeom prst="actionButtonBlank">
            <a:avLst/>
          </a:prstGeom>
          <a:solidFill>
            <a:srgbClr val="339966"/>
          </a:solidFill>
          <a:ln w="9525">
            <a:noFill/>
            <a:miter lim="800000"/>
            <a:headEnd/>
            <a:tailEnd/>
          </a:ln>
        </p:spPr>
        <p:txBody>
          <a:bodyPr wrap="none" anchor="ctr"/>
          <a:lstStyle/>
          <a:p>
            <a:pPr algn="ctr"/>
            <a:r>
              <a:rPr lang="en-US"/>
              <a:t>Return to Example</a:t>
            </a:r>
          </a:p>
        </p:txBody>
      </p:sp>
    </p:spTree>
  </p:cSld>
  <p:clrMapOvr>
    <a:masterClrMapping/>
  </p:clrMapOvr>
  <p:transition advClick="0"/>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eaLnBrk="1" hangingPunct="1"/>
            <a:r>
              <a:rPr lang="en-US" sz="3200" smtClean="0">
                <a:solidFill>
                  <a:srgbClr val="336600"/>
                </a:solidFill>
              </a:rPr>
              <a:t>CRDP Table Rates and Restoration Rates</a:t>
            </a:r>
          </a:p>
        </p:txBody>
      </p:sp>
      <p:graphicFrame>
        <p:nvGraphicFramePr>
          <p:cNvPr id="407555" name="Group 3"/>
          <p:cNvGraphicFramePr>
            <a:graphicFrameLocks noGrp="1"/>
          </p:cNvGraphicFramePr>
          <p:nvPr>
            <p:ph sz="half" idx="2"/>
          </p:nvPr>
        </p:nvGraphicFramePr>
        <p:xfrm>
          <a:off x="381000" y="2133600"/>
          <a:ext cx="4038600" cy="3657603"/>
        </p:xfrm>
        <a:graphic>
          <a:graphicData uri="http://schemas.openxmlformats.org/drawingml/2006/table">
            <a:tbl>
              <a:tblPr/>
              <a:tblGrid>
                <a:gridCol w="2828925"/>
                <a:gridCol w="1209675"/>
              </a:tblGrid>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unemployable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cap="fla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100%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90%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$500.00 </a:t>
                      </a:r>
                    </a:p>
                  </a:txBody>
                  <a:tcPr anchor="ctr" horzOverflow="overflow">
                    <a:lnL>
                      <a:noFill/>
                    </a:lnL>
                    <a:lnR cap="flat">
                      <a:noFill/>
                    </a:lnR>
                    <a:lnT>
                      <a:noFill/>
                    </a:lnT>
                    <a:lnB>
                      <a:noFill/>
                    </a:lnB>
                    <a:lnTlToBr>
                      <a:noFill/>
                    </a:lnTlToBr>
                    <a:lnBlToTr>
                      <a:noFill/>
                    </a:lnBlToTr>
                    <a:noFill/>
                  </a:tcPr>
                </a:tc>
              </a:tr>
              <a:tr h="5238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80%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70%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60%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$125.00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50%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22898" name="Line 22"/>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graphicFrame>
        <p:nvGraphicFramePr>
          <p:cNvPr id="407575" name="Group 23"/>
          <p:cNvGraphicFramePr>
            <a:graphicFrameLocks noGrp="1"/>
          </p:cNvGraphicFramePr>
          <p:nvPr>
            <p:ph sz="half" idx="1"/>
          </p:nvPr>
        </p:nvGraphicFramePr>
        <p:xfrm>
          <a:off x="5334000" y="2209800"/>
          <a:ext cx="4038600" cy="3581401"/>
        </p:xfrm>
        <a:graphic>
          <a:graphicData uri="http://schemas.openxmlformats.org/drawingml/2006/table">
            <a:tbl>
              <a:tblPr/>
              <a:tblGrid>
                <a:gridCol w="1681163"/>
                <a:gridCol w="2357437"/>
              </a:tblGrid>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2008 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69.76% </a:t>
                      </a:r>
                    </a:p>
                  </a:txBody>
                  <a:tcPr anchor="ctr" horzOverflow="overflow">
                    <a:lnL>
                      <a:noFill/>
                    </a:lnL>
                    <a:lnR cap="flat">
                      <a:noFill/>
                    </a:lnR>
                    <a:lnT cap="fla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2009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84.88%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93.95%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2011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98.18%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2012 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99.64% </a:t>
                      </a:r>
                    </a:p>
                  </a:txBody>
                  <a:tcPr anchor="ctr" horzOverflow="overflow">
                    <a:lnL>
                      <a:noFill/>
                    </a:lnL>
                    <a:lnR cap="flat">
                      <a:noFill/>
                    </a:lnR>
                    <a:ln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2013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99.96%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2014 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22914" name="Text Box 42"/>
          <p:cNvSpPr txBox="1">
            <a:spLocks noChangeArrowheads="1"/>
          </p:cNvSpPr>
          <p:nvPr/>
        </p:nvSpPr>
        <p:spPr bwMode="auto">
          <a:xfrm>
            <a:off x="381000" y="1600200"/>
            <a:ext cx="4191000" cy="366713"/>
          </a:xfrm>
          <a:prstGeom prst="rect">
            <a:avLst/>
          </a:prstGeom>
          <a:noFill/>
          <a:ln w="9525">
            <a:noFill/>
            <a:miter lim="800000"/>
            <a:headEnd/>
            <a:tailEnd/>
          </a:ln>
        </p:spPr>
        <p:txBody>
          <a:bodyPr>
            <a:spAutoFit/>
          </a:bodyPr>
          <a:lstStyle/>
          <a:p>
            <a:pPr algn="ctr">
              <a:spcBef>
                <a:spcPct val="50000"/>
              </a:spcBef>
            </a:pPr>
            <a:r>
              <a:rPr lang="en-US"/>
              <a:t>Table Rates</a:t>
            </a:r>
          </a:p>
        </p:txBody>
      </p:sp>
      <p:sp>
        <p:nvSpPr>
          <p:cNvPr id="122915" name="Text Box 43"/>
          <p:cNvSpPr txBox="1">
            <a:spLocks noChangeArrowheads="1"/>
          </p:cNvSpPr>
          <p:nvPr/>
        </p:nvSpPr>
        <p:spPr bwMode="auto">
          <a:xfrm>
            <a:off x="4724400" y="1600200"/>
            <a:ext cx="4191000" cy="366713"/>
          </a:xfrm>
          <a:prstGeom prst="rect">
            <a:avLst/>
          </a:prstGeom>
          <a:noFill/>
          <a:ln w="9525">
            <a:noFill/>
            <a:miter lim="800000"/>
            <a:headEnd/>
            <a:tailEnd/>
          </a:ln>
        </p:spPr>
        <p:txBody>
          <a:bodyPr>
            <a:spAutoFit/>
          </a:bodyPr>
          <a:lstStyle/>
          <a:p>
            <a:pPr algn="ctr">
              <a:spcBef>
                <a:spcPct val="50000"/>
              </a:spcBef>
            </a:pPr>
            <a:r>
              <a:rPr lang="en-US"/>
              <a:t>Restoration Rates</a:t>
            </a:r>
          </a:p>
        </p:txBody>
      </p:sp>
      <p:sp>
        <p:nvSpPr>
          <p:cNvPr id="122916" name="AutoShape 44">
            <a:hlinkClick r:id="rId2" action="ppaction://hlinksldjump" highlightClick="1"/>
          </p:cNvPr>
          <p:cNvSpPr>
            <a:spLocks noChangeArrowheads="1"/>
          </p:cNvSpPr>
          <p:nvPr/>
        </p:nvSpPr>
        <p:spPr bwMode="auto">
          <a:xfrm>
            <a:off x="3505200" y="57912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a:t>
            </a:r>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200" smtClean="0">
                <a:solidFill>
                  <a:srgbClr val="336600"/>
                </a:solidFill>
              </a:rPr>
              <a:t>Step 1: Compute Basic Pay for retirement purposes by using High 36 Average:</a:t>
            </a:r>
          </a:p>
        </p:txBody>
      </p:sp>
      <p:sp>
        <p:nvSpPr>
          <p:cNvPr id="13315" name="Rectangle 3"/>
          <p:cNvSpPr>
            <a:spLocks noGrp="1" noChangeArrowheads="1"/>
          </p:cNvSpPr>
          <p:nvPr>
            <p:ph type="body" idx="1"/>
          </p:nvPr>
        </p:nvSpPr>
        <p:spPr>
          <a:xfrm>
            <a:off x="457200" y="1600200"/>
            <a:ext cx="8229600" cy="4191000"/>
          </a:xfrm>
        </p:spPr>
        <p:txBody>
          <a:bodyPr/>
          <a:lstStyle/>
          <a:p>
            <a:pPr eaLnBrk="1" hangingPunct="1">
              <a:lnSpc>
                <a:spcPct val="80000"/>
              </a:lnSpc>
              <a:buFontTx/>
              <a:buNone/>
            </a:pPr>
            <a:r>
              <a:rPr lang="en-US" sz="1800" smtClean="0"/>
              <a:t>     </a:t>
            </a:r>
            <a:r>
              <a:rPr lang="en-US" sz="2000" smtClean="0"/>
              <a:t>High 36 is the average of the high 36 paid months of service. In this example, the paid amounts are from 2007, 2008 and 2009 military basic pay tables.  Click on the links to view the tables.</a:t>
            </a:r>
          </a:p>
          <a:p>
            <a:pPr eaLnBrk="1" hangingPunct="1">
              <a:lnSpc>
                <a:spcPct val="80000"/>
              </a:lnSpc>
              <a:buFontTx/>
              <a:buNone/>
            </a:pPr>
            <a:endParaRPr lang="en-US" sz="2000" smtClean="0"/>
          </a:p>
          <a:p>
            <a:pPr eaLnBrk="1" hangingPunct="1">
              <a:lnSpc>
                <a:spcPct val="80000"/>
              </a:lnSpc>
              <a:buFontTx/>
              <a:buNone/>
            </a:pPr>
            <a:r>
              <a:rPr lang="en-US" sz="1800" smtClean="0"/>
              <a:t>Add the 36 highest paid months and divide the total by 36:</a:t>
            </a:r>
          </a:p>
          <a:p>
            <a:pPr eaLnBrk="1" hangingPunct="1">
              <a:lnSpc>
                <a:spcPct val="80000"/>
              </a:lnSpc>
            </a:pPr>
            <a:r>
              <a:rPr lang="en-US" sz="1800" smtClean="0"/>
              <a:t>E2 for 12 months in </a:t>
            </a:r>
            <a:r>
              <a:rPr lang="en-US" sz="1800" smtClean="0">
                <a:hlinkClick r:id="rId2"/>
              </a:rPr>
              <a:t>2007</a:t>
            </a:r>
            <a:r>
              <a:rPr lang="en-US" sz="1800" smtClean="0"/>
              <a:t>:	$1,458.90 x 12 =	$17,506.80</a:t>
            </a:r>
          </a:p>
          <a:p>
            <a:pPr eaLnBrk="1" hangingPunct="1">
              <a:lnSpc>
                <a:spcPct val="80000"/>
              </a:lnSpc>
            </a:pPr>
            <a:r>
              <a:rPr lang="en-US" sz="1800" smtClean="0"/>
              <a:t>E3 for 12 months in </a:t>
            </a:r>
            <a:r>
              <a:rPr lang="en-US" sz="1800" smtClean="0">
                <a:hlinkClick r:id="rId3"/>
              </a:rPr>
              <a:t>2008</a:t>
            </a:r>
            <a:r>
              <a:rPr lang="en-US" sz="1800" smtClean="0"/>
              <a:t>:	$1,587.90 x 12 =  $19,054.80</a:t>
            </a:r>
          </a:p>
          <a:p>
            <a:pPr eaLnBrk="1" hangingPunct="1">
              <a:lnSpc>
                <a:spcPct val="80000"/>
              </a:lnSpc>
            </a:pPr>
            <a:r>
              <a:rPr lang="en-US" sz="1800" smtClean="0"/>
              <a:t>E4 for 12 months in </a:t>
            </a:r>
            <a:r>
              <a:rPr lang="en-US" sz="1800" smtClean="0">
                <a:hlinkClick r:id="rId4"/>
              </a:rPr>
              <a:t>2009</a:t>
            </a:r>
            <a:r>
              <a:rPr lang="en-US" sz="1800" smtClean="0"/>
              <a:t>:	$1,920.90 x 12 =  $23,050.80</a:t>
            </a:r>
          </a:p>
          <a:p>
            <a:pPr eaLnBrk="1" hangingPunct="1">
              <a:lnSpc>
                <a:spcPct val="80000"/>
              </a:lnSpc>
              <a:buFontTx/>
              <a:buNone/>
            </a:pPr>
            <a:r>
              <a:rPr lang="en-US" sz="1800" smtClean="0"/>
              <a:t>                                                           		--------------							$59,612.40 / 36 = </a:t>
            </a:r>
            <a:endParaRPr lang="en-US" sz="800" smtClean="0"/>
          </a:p>
          <a:p>
            <a:pPr eaLnBrk="1" hangingPunct="1">
              <a:lnSpc>
                <a:spcPct val="80000"/>
              </a:lnSpc>
              <a:buFontTx/>
              <a:buNone/>
            </a:pPr>
            <a:endParaRPr lang="en-US" sz="800" smtClean="0"/>
          </a:p>
          <a:p>
            <a:pPr eaLnBrk="1" hangingPunct="1">
              <a:lnSpc>
                <a:spcPct val="80000"/>
              </a:lnSpc>
              <a:buFontTx/>
              <a:buNone/>
            </a:pPr>
            <a:r>
              <a:rPr lang="en-US" sz="2000" smtClean="0"/>
              <a:t>High 36 Average:		</a:t>
            </a:r>
            <a:r>
              <a:rPr lang="en-US" sz="2000" b="1" smtClean="0"/>
              <a:t>$1,655.90</a:t>
            </a:r>
            <a:r>
              <a:rPr lang="en-US" sz="2000" smtClean="0"/>
              <a:t>	</a:t>
            </a:r>
          </a:p>
        </p:txBody>
      </p:sp>
      <p:sp>
        <p:nvSpPr>
          <p:cNvPr id="13316" name="AutoShape 6">
            <a:hlinkClick r:id="rId5" action="ppaction://hlinksldjump" highlightClick="1"/>
          </p:cNvPr>
          <p:cNvSpPr>
            <a:spLocks noChangeArrowheads="1"/>
          </p:cNvSpPr>
          <p:nvPr/>
        </p:nvSpPr>
        <p:spPr bwMode="auto">
          <a:xfrm>
            <a:off x="7848600" y="5715000"/>
            <a:ext cx="9144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3317" name="Line 7"/>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3318" name="AutoShape 5">
            <a:hlinkClick r:id="rId6"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r>
              <a:rPr lang="en-US" sz="3200" smtClean="0">
                <a:solidFill>
                  <a:srgbClr val="336600"/>
                </a:solidFill>
              </a:rPr>
              <a:t>CRDP Table Rates and Restoration Rates</a:t>
            </a:r>
          </a:p>
        </p:txBody>
      </p:sp>
      <p:graphicFrame>
        <p:nvGraphicFramePr>
          <p:cNvPr id="408579" name="Group 3"/>
          <p:cNvGraphicFramePr>
            <a:graphicFrameLocks noGrp="1"/>
          </p:cNvGraphicFramePr>
          <p:nvPr>
            <p:ph sz="half" idx="2"/>
          </p:nvPr>
        </p:nvGraphicFramePr>
        <p:xfrm>
          <a:off x="381000" y="2133600"/>
          <a:ext cx="4038600" cy="3657603"/>
        </p:xfrm>
        <a:graphic>
          <a:graphicData uri="http://schemas.openxmlformats.org/drawingml/2006/table">
            <a:tbl>
              <a:tblPr/>
              <a:tblGrid>
                <a:gridCol w="2828925"/>
                <a:gridCol w="1209675"/>
              </a:tblGrid>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unemployable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cap="fla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100%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$750.00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90%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$500.00 </a:t>
                      </a:r>
                    </a:p>
                  </a:txBody>
                  <a:tcPr anchor="ctr" horzOverflow="overflow">
                    <a:lnL>
                      <a:noFill/>
                    </a:lnL>
                    <a:lnR cap="flat">
                      <a:noFill/>
                    </a:lnR>
                    <a:lnT>
                      <a:noFill/>
                    </a:lnT>
                    <a:lnB>
                      <a:noFill/>
                    </a:lnB>
                    <a:lnTlToBr>
                      <a:noFill/>
                    </a:lnTlToBr>
                    <a:lnBlToTr>
                      <a:noFill/>
                    </a:lnBlToTr>
                    <a:noFill/>
                  </a:tcPr>
                </a:tc>
              </a:tr>
              <a:tr h="5238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80%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70%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$250.00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60%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$125.00 </a:t>
                      </a:r>
                    </a:p>
                  </a:txBody>
                  <a:tcPr anchor="ctr" horzOverflow="overflow">
                    <a:lnL>
                      <a:noFill/>
                    </a:lnL>
                    <a:lnR cap="flat">
                      <a:noFill/>
                    </a:lnR>
                    <a:lnT>
                      <a:noFill/>
                    </a:lnT>
                    <a:lnB>
                      <a:noFill/>
                    </a:lnB>
                    <a:lnTlToBr>
                      <a:noFill/>
                    </a:lnTlToBr>
                    <a:lnBlToTr>
                      <a:noFill/>
                    </a:lnBlToTr>
                    <a:noFill/>
                  </a:tcPr>
                </a:tc>
              </a:tr>
              <a:tr h="5222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If rated at 50%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23922" name="Line 22"/>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graphicFrame>
        <p:nvGraphicFramePr>
          <p:cNvPr id="408599" name="Group 23"/>
          <p:cNvGraphicFramePr>
            <a:graphicFrameLocks noGrp="1"/>
          </p:cNvGraphicFramePr>
          <p:nvPr>
            <p:ph sz="half" idx="1"/>
          </p:nvPr>
        </p:nvGraphicFramePr>
        <p:xfrm>
          <a:off x="5334000" y="2209800"/>
          <a:ext cx="4038600" cy="3581401"/>
        </p:xfrm>
        <a:graphic>
          <a:graphicData uri="http://schemas.openxmlformats.org/drawingml/2006/table">
            <a:tbl>
              <a:tblPr/>
              <a:tblGrid>
                <a:gridCol w="1681163"/>
                <a:gridCol w="2357437"/>
              </a:tblGrid>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2008  </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69.76% </a:t>
                      </a:r>
                    </a:p>
                  </a:txBody>
                  <a:tcPr anchor="ctr" horzOverflow="overflow">
                    <a:lnL>
                      <a:noFill/>
                    </a:lnL>
                    <a:lnR cap="flat">
                      <a:noFill/>
                    </a:lnR>
                    <a:lnT cap="fla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2009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84.88%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2010 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93.95%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2011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98.18%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2012 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99.64% </a:t>
                      </a:r>
                    </a:p>
                  </a:txBody>
                  <a:tcPr anchor="ctr" horzOverflow="overflow">
                    <a:lnL>
                      <a:noFill/>
                    </a:lnL>
                    <a:lnR cap="flat">
                      <a:noFill/>
                    </a:lnR>
                    <a:lnT>
                      <a:noFill/>
                    </a:lnT>
                    <a:lnB>
                      <a:noFill/>
                    </a:lnB>
                    <a:lnTlToBr>
                      <a:noFill/>
                    </a:lnTlToBr>
                    <a:lnBlToTr>
                      <a:noFill/>
                    </a:lnBlToTr>
                    <a:noFill/>
                  </a:tcPr>
                </a:tc>
              </a:tr>
              <a:tr h="5127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2013 </a:t>
                      </a: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99.96% </a:t>
                      </a:r>
                    </a:p>
                  </a:txBody>
                  <a:tcPr anchor="ctr" horzOverflow="overflow">
                    <a:lnL>
                      <a:noFill/>
                    </a:lnL>
                    <a:lnR cap="flat">
                      <a:noFill/>
                    </a:lnR>
                    <a:lnT>
                      <a:noFill/>
                    </a:lnT>
                    <a:lnB>
                      <a:noFill/>
                    </a:lnB>
                    <a:lnTlToBr>
                      <a:noFill/>
                    </a:lnTlToBr>
                    <a:lnBlToTr>
                      <a:noFill/>
                    </a:lnBlToTr>
                    <a:noFill/>
                  </a:tcPr>
                </a:tc>
              </a:tr>
              <a:tr h="511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2014  </a:t>
                      </a:r>
                    </a:p>
                  </a:txBody>
                  <a:tcPr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100.00% </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123938" name="Text Box 42"/>
          <p:cNvSpPr txBox="1">
            <a:spLocks noChangeArrowheads="1"/>
          </p:cNvSpPr>
          <p:nvPr/>
        </p:nvSpPr>
        <p:spPr bwMode="auto">
          <a:xfrm>
            <a:off x="381000" y="1600200"/>
            <a:ext cx="4191000" cy="366713"/>
          </a:xfrm>
          <a:prstGeom prst="rect">
            <a:avLst/>
          </a:prstGeom>
          <a:noFill/>
          <a:ln w="9525">
            <a:noFill/>
            <a:miter lim="800000"/>
            <a:headEnd/>
            <a:tailEnd/>
          </a:ln>
        </p:spPr>
        <p:txBody>
          <a:bodyPr>
            <a:spAutoFit/>
          </a:bodyPr>
          <a:lstStyle/>
          <a:p>
            <a:pPr algn="ctr">
              <a:spcBef>
                <a:spcPct val="50000"/>
              </a:spcBef>
            </a:pPr>
            <a:r>
              <a:rPr lang="en-US"/>
              <a:t>Table Rates</a:t>
            </a:r>
          </a:p>
        </p:txBody>
      </p:sp>
      <p:sp>
        <p:nvSpPr>
          <p:cNvPr id="123939" name="Text Box 43"/>
          <p:cNvSpPr txBox="1">
            <a:spLocks noChangeArrowheads="1"/>
          </p:cNvSpPr>
          <p:nvPr/>
        </p:nvSpPr>
        <p:spPr bwMode="auto">
          <a:xfrm>
            <a:off x="4724400" y="1600200"/>
            <a:ext cx="4191000" cy="366713"/>
          </a:xfrm>
          <a:prstGeom prst="rect">
            <a:avLst/>
          </a:prstGeom>
          <a:noFill/>
          <a:ln w="9525">
            <a:noFill/>
            <a:miter lim="800000"/>
            <a:headEnd/>
            <a:tailEnd/>
          </a:ln>
        </p:spPr>
        <p:txBody>
          <a:bodyPr>
            <a:spAutoFit/>
          </a:bodyPr>
          <a:lstStyle/>
          <a:p>
            <a:pPr algn="ctr">
              <a:spcBef>
                <a:spcPct val="50000"/>
              </a:spcBef>
            </a:pPr>
            <a:r>
              <a:rPr lang="en-US"/>
              <a:t>Restoration Rates</a:t>
            </a:r>
          </a:p>
        </p:txBody>
      </p:sp>
      <p:sp>
        <p:nvSpPr>
          <p:cNvPr id="123940" name="AutoShape 44">
            <a:hlinkClick r:id="rId2" action="ppaction://hlinksldjump" highlightClick="1"/>
          </p:cNvPr>
          <p:cNvSpPr>
            <a:spLocks noChangeArrowheads="1"/>
          </p:cNvSpPr>
          <p:nvPr/>
        </p:nvSpPr>
        <p:spPr bwMode="auto">
          <a:xfrm>
            <a:off x="3505200" y="5791200"/>
            <a:ext cx="2438400" cy="762000"/>
          </a:xfrm>
          <a:prstGeom prst="actionButtonBlank">
            <a:avLst/>
          </a:prstGeom>
          <a:solidFill>
            <a:srgbClr val="339966"/>
          </a:solidFill>
          <a:ln w="9525">
            <a:noFill/>
            <a:miter lim="800000"/>
            <a:headEnd/>
            <a:tailEnd/>
          </a:ln>
        </p:spPr>
        <p:txBody>
          <a:bodyPr wrap="none" anchor="ctr"/>
          <a:lstStyle/>
          <a:p>
            <a:pPr algn="ctr"/>
            <a:r>
              <a:rPr lang="en-US"/>
              <a:t>Return to Example</a:t>
            </a:r>
          </a:p>
        </p:txBody>
      </p:sp>
    </p:spTree>
  </p:cSld>
  <p:clrMapOvr>
    <a:masterClrMapping/>
  </p:clrMapOvr>
  <p:transition advClick="0"/>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4"/>
          <p:cNvSpPr>
            <a:spLocks noChangeArrowheads="1"/>
          </p:cNvSpPr>
          <p:nvPr/>
        </p:nvSpPr>
        <p:spPr bwMode="auto">
          <a:xfrm>
            <a:off x="381000" y="16764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Do you have at least</a:t>
            </a:r>
          </a:p>
          <a:p>
            <a:pPr algn="ctr"/>
            <a:r>
              <a:rPr lang="en-US" sz="1000"/>
              <a:t>20 years of service or </a:t>
            </a:r>
          </a:p>
          <a:p>
            <a:pPr algn="ctr"/>
            <a:r>
              <a:rPr lang="en-US" sz="1000"/>
              <a:t>a military</a:t>
            </a:r>
          </a:p>
          <a:p>
            <a:pPr algn="ctr"/>
            <a:r>
              <a:rPr lang="en-US" sz="1000"/>
              <a:t>disability rating of </a:t>
            </a:r>
          </a:p>
          <a:p>
            <a:pPr algn="ctr"/>
            <a:r>
              <a:rPr lang="en-US" sz="1000"/>
              <a:t>30% or higher?</a:t>
            </a:r>
          </a:p>
        </p:txBody>
      </p:sp>
      <p:sp>
        <p:nvSpPr>
          <p:cNvPr id="124931" name="Line 6"/>
          <p:cNvSpPr>
            <a:spLocks noChangeShapeType="1"/>
          </p:cNvSpPr>
          <p:nvPr/>
        </p:nvSpPr>
        <p:spPr bwMode="auto">
          <a:xfrm>
            <a:off x="1676400" y="2133600"/>
            <a:ext cx="457200" cy="0"/>
          </a:xfrm>
          <a:prstGeom prst="line">
            <a:avLst/>
          </a:prstGeom>
          <a:noFill/>
          <a:ln w="9525">
            <a:solidFill>
              <a:schemeClr val="tx1"/>
            </a:solidFill>
            <a:round/>
            <a:headEnd/>
            <a:tailEnd type="triangle" w="med" len="med"/>
          </a:ln>
        </p:spPr>
        <p:txBody>
          <a:bodyPr/>
          <a:lstStyle/>
          <a:p>
            <a:endParaRPr lang="en-US"/>
          </a:p>
        </p:txBody>
      </p:sp>
      <p:sp>
        <p:nvSpPr>
          <p:cNvPr id="124932" name="Text Box 7"/>
          <p:cNvSpPr txBox="1">
            <a:spLocks noChangeArrowheads="1"/>
          </p:cNvSpPr>
          <p:nvPr/>
        </p:nvSpPr>
        <p:spPr bwMode="auto">
          <a:xfrm>
            <a:off x="1676400" y="1752600"/>
            <a:ext cx="609600" cy="244475"/>
          </a:xfrm>
          <a:prstGeom prst="rect">
            <a:avLst/>
          </a:prstGeom>
          <a:noFill/>
          <a:ln w="9525">
            <a:noFill/>
            <a:miter lim="800000"/>
            <a:headEnd/>
            <a:tailEnd/>
          </a:ln>
        </p:spPr>
        <p:txBody>
          <a:bodyPr>
            <a:spAutoFit/>
          </a:bodyPr>
          <a:lstStyle/>
          <a:p>
            <a:pPr>
              <a:spcBef>
                <a:spcPct val="50000"/>
              </a:spcBef>
            </a:pPr>
            <a:r>
              <a:rPr lang="en-US" sz="1000"/>
              <a:t>YES</a:t>
            </a:r>
          </a:p>
        </p:txBody>
      </p:sp>
      <p:sp>
        <p:nvSpPr>
          <p:cNvPr id="124933" name="Line 8"/>
          <p:cNvSpPr>
            <a:spLocks noChangeShapeType="1"/>
          </p:cNvSpPr>
          <p:nvPr/>
        </p:nvSpPr>
        <p:spPr bwMode="auto">
          <a:xfrm>
            <a:off x="990600" y="2514600"/>
            <a:ext cx="0" cy="457200"/>
          </a:xfrm>
          <a:prstGeom prst="line">
            <a:avLst/>
          </a:prstGeom>
          <a:noFill/>
          <a:ln w="9525">
            <a:solidFill>
              <a:schemeClr val="tx1"/>
            </a:solidFill>
            <a:round/>
            <a:headEnd/>
            <a:tailEnd type="triangle" w="med" len="med"/>
          </a:ln>
        </p:spPr>
        <p:txBody>
          <a:bodyPr/>
          <a:lstStyle/>
          <a:p>
            <a:endParaRPr lang="en-US"/>
          </a:p>
        </p:txBody>
      </p:sp>
      <p:sp>
        <p:nvSpPr>
          <p:cNvPr id="124934" name="Text Box 10"/>
          <p:cNvSpPr txBox="1">
            <a:spLocks noChangeArrowheads="1"/>
          </p:cNvSpPr>
          <p:nvPr/>
        </p:nvSpPr>
        <p:spPr bwMode="auto">
          <a:xfrm>
            <a:off x="1066800" y="2590800"/>
            <a:ext cx="609600" cy="244475"/>
          </a:xfrm>
          <a:prstGeom prst="rect">
            <a:avLst/>
          </a:prstGeom>
          <a:noFill/>
          <a:ln w="9525">
            <a:noFill/>
            <a:miter lim="800000"/>
            <a:headEnd/>
            <a:tailEnd/>
          </a:ln>
        </p:spPr>
        <p:txBody>
          <a:bodyPr>
            <a:spAutoFit/>
          </a:bodyPr>
          <a:lstStyle/>
          <a:p>
            <a:pPr>
              <a:spcBef>
                <a:spcPct val="50000"/>
              </a:spcBef>
            </a:pPr>
            <a:r>
              <a:rPr lang="en-US" sz="1000"/>
              <a:t>NO</a:t>
            </a:r>
          </a:p>
        </p:txBody>
      </p:sp>
      <p:sp>
        <p:nvSpPr>
          <p:cNvPr id="124935" name="Rectangle 13"/>
          <p:cNvSpPr>
            <a:spLocks noChangeArrowheads="1"/>
          </p:cNvSpPr>
          <p:nvPr/>
        </p:nvSpPr>
        <p:spPr bwMode="auto">
          <a:xfrm>
            <a:off x="2133600" y="16764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You are eligible for</a:t>
            </a:r>
          </a:p>
          <a:p>
            <a:pPr algn="ctr"/>
            <a:r>
              <a:rPr lang="en-US" sz="1000"/>
              <a:t>medical retirement.</a:t>
            </a:r>
          </a:p>
        </p:txBody>
      </p:sp>
      <p:sp>
        <p:nvSpPr>
          <p:cNvPr id="124936" name="Rectangle 14"/>
          <p:cNvSpPr>
            <a:spLocks noChangeArrowheads="1"/>
          </p:cNvSpPr>
          <p:nvPr/>
        </p:nvSpPr>
        <p:spPr bwMode="auto">
          <a:xfrm>
            <a:off x="381000" y="29718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This estimator is not</a:t>
            </a:r>
          </a:p>
          <a:p>
            <a:pPr algn="ctr"/>
            <a:r>
              <a:rPr lang="en-US" sz="1000"/>
              <a:t>intended for your use.</a:t>
            </a:r>
          </a:p>
        </p:txBody>
      </p:sp>
      <p:sp>
        <p:nvSpPr>
          <p:cNvPr id="124937" name="Rectangle 16"/>
          <p:cNvSpPr>
            <a:spLocks noChangeArrowheads="1"/>
          </p:cNvSpPr>
          <p:nvPr/>
        </p:nvSpPr>
        <p:spPr bwMode="auto">
          <a:xfrm>
            <a:off x="2133600" y="29718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Determine your basic </a:t>
            </a:r>
          </a:p>
          <a:p>
            <a:pPr algn="ctr"/>
            <a:r>
              <a:rPr lang="en-US" sz="1000"/>
              <a:t>pay for retirement</a:t>
            </a:r>
          </a:p>
          <a:p>
            <a:pPr algn="ctr"/>
            <a:r>
              <a:rPr lang="en-US" sz="1000"/>
              <a:t>purposes using the </a:t>
            </a:r>
          </a:p>
          <a:p>
            <a:pPr algn="ctr"/>
            <a:r>
              <a:rPr lang="en-US" sz="1000"/>
              <a:t>High 36 Average.</a:t>
            </a:r>
          </a:p>
        </p:txBody>
      </p:sp>
      <p:sp>
        <p:nvSpPr>
          <p:cNvPr id="124938" name="Rectangle 19"/>
          <p:cNvSpPr>
            <a:spLocks noChangeArrowheads="1"/>
          </p:cNvSpPr>
          <p:nvPr/>
        </p:nvSpPr>
        <p:spPr bwMode="auto">
          <a:xfrm>
            <a:off x="2133600" y="42672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Compute Retired Pay</a:t>
            </a:r>
          </a:p>
          <a:p>
            <a:pPr algn="ctr"/>
            <a:r>
              <a:rPr lang="en-US" sz="1000"/>
              <a:t>based on </a:t>
            </a:r>
          </a:p>
          <a:p>
            <a:pPr algn="ctr"/>
            <a:r>
              <a:rPr lang="en-US" sz="1000"/>
              <a:t>Years of Service</a:t>
            </a:r>
          </a:p>
          <a:p>
            <a:pPr algn="ctr"/>
            <a:r>
              <a:rPr lang="en-US" sz="1000"/>
              <a:t>and based on</a:t>
            </a:r>
          </a:p>
          <a:p>
            <a:pPr algn="ctr"/>
            <a:r>
              <a:rPr lang="en-US" sz="1000"/>
              <a:t>Disability Percentage.</a:t>
            </a:r>
          </a:p>
        </p:txBody>
      </p:sp>
      <p:sp>
        <p:nvSpPr>
          <p:cNvPr id="124939" name="Rectangle 22"/>
          <p:cNvSpPr>
            <a:spLocks noChangeArrowheads="1"/>
          </p:cNvSpPr>
          <p:nvPr/>
        </p:nvSpPr>
        <p:spPr bwMode="auto">
          <a:xfrm>
            <a:off x="2133600" y="55626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Do you have a </a:t>
            </a:r>
          </a:p>
          <a:p>
            <a:pPr algn="ctr"/>
            <a:r>
              <a:rPr lang="en-US" sz="1000"/>
              <a:t>CRSC rating </a:t>
            </a:r>
          </a:p>
          <a:p>
            <a:pPr algn="ctr"/>
            <a:r>
              <a:rPr lang="en-US" sz="1000"/>
              <a:t>of 10% or higher?</a:t>
            </a:r>
          </a:p>
        </p:txBody>
      </p:sp>
      <p:sp>
        <p:nvSpPr>
          <p:cNvPr id="124940" name="Line 23"/>
          <p:cNvSpPr>
            <a:spLocks noChangeShapeType="1"/>
          </p:cNvSpPr>
          <p:nvPr/>
        </p:nvSpPr>
        <p:spPr bwMode="auto">
          <a:xfrm flipH="1">
            <a:off x="1676400" y="5943600"/>
            <a:ext cx="457200" cy="0"/>
          </a:xfrm>
          <a:prstGeom prst="line">
            <a:avLst/>
          </a:prstGeom>
          <a:noFill/>
          <a:ln w="9525">
            <a:solidFill>
              <a:schemeClr val="tx1"/>
            </a:solidFill>
            <a:round/>
            <a:headEnd/>
            <a:tailEnd type="triangle" w="med" len="med"/>
          </a:ln>
        </p:spPr>
        <p:txBody>
          <a:bodyPr/>
          <a:lstStyle/>
          <a:p>
            <a:endParaRPr lang="en-US"/>
          </a:p>
        </p:txBody>
      </p:sp>
      <p:sp>
        <p:nvSpPr>
          <p:cNvPr id="124941" name="Text Box 24"/>
          <p:cNvSpPr txBox="1">
            <a:spLocks noChangeArrowheads="1"/>
          </p:cNvSpPr>
          <p:nvPr/>
        </p:nvSpPr>
        <p:spPr bwMode="auto">
          <a:xfrm>
            <a:off x="3352800" y="5715000"/>
            <a:ext cx="609600" cy="244475"/>
          </a:xfrm>
          <a:prstGeom prst="rect">
            <a:avLst/>
          </a:prstGeom>
          <a:noFill/>
          <a:ln w="9525">
            <a:noFill/>
            <a:miter lim="800000"/>
            <a:headEnd/>
            <a:tailEnd/>
          </a:ln>
        </p:spPr>
        <p:txBody>
          <a:bodyPr>
            <a:spAutoFit/>
          </a:bodyPr>
          <a:lstStyle/>
          <a:p>
            <a:pPr>
              <a:spcBef>
                <a:spcPct val="50000"/>
              </a:spcBef>
            </a:pPr>
            <a:r>
              <a:rPr lang="en-US" sz="1000"/>
              <a:t> YES</a:t>
            </a:r>
          </a:p>
        </p:txBody>
      </p:sp>
      <p:sp>
        <p:nvSpPr>
          <p:cNvPr id="124942" name="Text Box 26"/>
          <p:cNvSpPr txBox="1">
            <a:spLocks noChangeArrowheads="1"/>
          </p:cNvSpPr>
          <p:nvPr/>
        </p:nvSpPr>
        <p:spPr bwMode="auto">
          <a:xfrm>
            <a:off x="1752600" y="5638800"/>
            <a:ext cx="609600" cy="244475"/>
          </a:xfrm>
          <a:prstGeom prst="rect">
            <a:avLst/>
          </a:prstGeom>
          <a:noFill/>
          <a:ln w="9525">
            <a:noFill/>
            <a:miter lim="800000"/>
            <a:headEnd/>
            <a:tailEnd/>
          </a:ln>
        </p:spPr>
        <p:txBody>
          <a:bodyPr>
            <a:spAutoFit/>
          </a:bodyPr>
          <a:lstStyle/>
          <a:p>
            <a:pPr>
              <a:spcBef>
                <a:spcPct val="50000"/>
              </a:spcBef>
            </a:pPr>
            <a:r>
              <a:rPr lang="en-US" sz="1000"/>
              <a:t>NO</a:t>
            </a:r>
          </a:p>
        </p:txBody>
      </p:sp>
      <p:sp>
        <p:nvSpPr>
          <p:cNvPr id="124943" name="Rectangle 27"/>
          <p:cNvSpPr>
            <a:spLocks noChangeArrowheads="1"/>
          </p:cNvSpPr>
          <p:nvPr/>
        </p:nvSpPr>
        <p:spPr bwMode="auto">
          <a:xfrm>
            <a:off x="381000" y="55626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You are not eligible</a:t>
            </a:r>
          </a:p>
          <a:p>
            <a:pPr algn="ctr"/>
            <a:r>
              <a:rPr lang="en-US" sz="1000"/>
              <a:t>to receive CRSC.</a:t>
            </a:r>
          </a:p>
        </p:txBody>
      </p:sp>
      <p:sp>
        <p:nvSpPr>
          <p:cNvPr id="124944" name="Rectangle 28"/>
          <p:cNvSpPr>
            <a:spLocks noChangeArrowheads="1"/>
          </p:cNvSpPr>
          <p:nvPr/>
        </p:nvSpPr>
        <p:spPr bwMode="auto">
          <a:xfrm>
            <a:off x="3886200" y="16764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Determine the </a:t>
            </a:r>
          </a:p>
          <a:p>
            <a:pPr algn="ctr"/>
            <a:r>
              <a:rPr lang="en-US" sz="1000"/>
              <a:t>CRSC Offset.</a:t>
            </a:r>
          </a:p>
        </p:txBody>
      </p:sp>
      <p:sp>
        <p:nvSpPr>
          <p:cNvPr id="124945" name="Line 29"/>
          <p:cNvSpPr>
            <a:spLocks noChangeShapeType="1"/>
          </p:cNvSpPr>
          <p:nvPr/>
        </p:nvSpPr>
        <p:spPr bwMode="auto">
          <a:xfrm>
            <a:off x="2743200" y="2514600"/>
            <a:ext cx="0" cy="457200"/>
          </a:xfrm>
          <a:prstGeom prst="line">
            <a:avLst/>
          </a:prstGeom>
          <a:noFill/>
          <a:ln w="9525">
            <a:solidFill>
              <a:schemeClr val="tx1"/>
            </a:solidFill>
            <a:round/>
            <a:headEnd/>
            <a:tailEnd type="triangle" w="med" len="med"/>
          </a:ln>
        </p:spPr>
        <p:txBody>
          <a:bodyPr/>
          <a:lstStyle/>
          <a:p>
            <a:endParaRPr lang="en-US"/>
          </a:p>
        </p:txBody>
      </p:sp>
      <p:sp>
        <p:nvSpPr>
          <p:cNvPr id="124946" name="Line 30"/>
          <p:cNvSpPr>
            <a:spLocks noChangeShapeType="1"/>
          </p:cNvSpPr>
          <p:nvPr/>
        </p:nvSpPr>
        <p:spPr bwMode="auto">
          <a:xfrm>
            <a:off x="2743200" y="3810000"/>
            <a:ext cx="0" cy="457200"/>
          </a:xfrm>
          <a:prstGeom prst="line">
            <a:avLst/>
          </a:prstGeom>
          <a:noFill/>
          <a:ln w="9525">
            <a:solidFill>
              <a:schemeClr val="tx1"/>
            </a:solidFill>
            <a:round/>
            <a:headEnd/>
            <a:tailEnd type="triangle" w="med" len="med"/>
          </a:ln>
        </p:spPr>
        <p:txBody>
          <a:bodyPr/>
          <a:lstStyle/>
          <a:p>
            <a:endParaRPr lang="en-US"/>
          </a:p>
        </p:txBody>
      </p:sp>
      <p:sp>
        <p:nvSpPr>
          <p:cNvPr id="124947" name="Line 31"/>
          <p:cNvSpPr>
            <a:spLocks noChangeShapeType="1"/>
          </p:cNvSpPr>
          <p:nvPr/>
        </p:nvSpPr>
        <p:spPr bwMode="auto">
          <a:xfrm>
            <a:off x="2743200" y="5105400"/>
            <a:ext cx="0" cy="457200"/>
          </a:xfrm>
          <a:prstGeom prst="line">
            <a:avLst/>
          </a:prstGeom>
          <a:noFill/>
          <a:ln w="9525">
            <a:solidFill>
              <a:schemeClr val="tx1"/>
            </a:solidFill>
            <a:round/>
            <a:headEnd/>
            <a:tailEnd type="triangle" w="med" len="med"/>
          </a:ln>
        </p:spPr>
        <p:txBody>
          <a:bodyPr/>
          <a:lstStyle/>
          <a:p>
            <a:endParaRPr lang="en-US"/>
          </a:p>
        </p:txBody>
      </p:sp>
      <p:sp>
        <p:nvSpPr>
          <p:cNvPr id="124948" name="Rectangle 33"/>
          <p:cNvSpPr>
            <a:spLocks noChangeArrowheads="1"/>
          </p:cNvSpPr>
          <p:nvPr/>
        </p:nvSpPr>
        <p:spPr bwMode="auto">
          <a:xfrm>
            <a:off x="3886200" y="29718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Determine the</a:t>
            </a:r>
          </a:p>
          <a:p>
            <a:pPr algn="ctr"/>
            <a:r>
              <a:rPr lang="en-US" sz="1000"/>
              <a:t>CRSC award </a:t>
            </a:r>
          </a:p>
          <a:p>
            <a:pPr algn="ctr"/>
            <a:r>
              <a:rPr lang="en-US" sz="1000"/>
              <a:t>(use VA  tables)</a:t>
            </a:r>
          </a:p>
        </p:txBody>
      </p:sp>
      <p:sp>
        <p:nvSpPr>
          <p:cNvPr id="124949" name="Rectangle 35"/>
          <p:cNvSpPr>
            <a:spLocks noChangeArrowheads="1"/>
          </p:cNvSpPr>
          <p:nvPr/>
        </p:nvSpPr>
        <p:spPr bwMode="auto">
          <a:xfrm>
            <a:off x="3886200" y="42672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Subtract the CRSC</a:t>
            </a:r>
          </a:p>
          <a:p>
            <a:pPr algn="ctr"/>
            <a:r>
              <a:rPr lang="en-US" sz="1000"/>
              <a:t>offset from the</a:t>
            </a:r>
          </a:p>
          <a:p>
            <a:pPr algn="ctr"/>
            <a:r>
              <a:rPr lang="en-US" sz="1000"/>
              <a:t>CRSC award.</a:t>
            </a:r>
          </a:p>
          <a:p>
            <a:pPr algn="ctr"/>
            <a:r>
              <a:rPr lang="en-US" sz="1000"/>
              <a:t>Is it a positive </a:t>
            </a:r>
          </a:p>
          <a:p>
            <a:pPr algn="ctr"/>
            <a:r>
              <a:rPr lang="en-US" sz="1000"/>
              <a:t>number?</a:t>
            </a:r>
          </a:p>
        </p:txBody>
      </p:sp>
      <p:sp>
        <p:nvSpPr>
          <p:cNvPr id="124950" name="Line 36"/>
          <p:cNvSpPr>
            <a:spLocks noChangeShapeType="1"/>
          </p:cNvSpPr>
          <p:nvPr/>
        </p:nvSpPr>
        <p:spPr bwMode="auto">
          <a:xfrm>
            <a:off x="4572000" y="3810000"/>
            <a:ext cx="0" cy="457200"/>
          </a:xfrm>
          <a:prstGeom prst="line">
            <a:avLst/>
          </a:prstGeom>
          <a:noFill/>
          <a:ln w="9525">
            <a:solidFill>
              <a:schemeClr val="tx1"/>
            </a:solidFill>
            <a:round/>
            <a:headEnd/>
            <a:tailEnd type="triangle" w="med" len="med"/>
          </a:ln>
        </p:spPr>
        <p:txBody>
          <a:bodyPr/>
          <a:lstStyle/>
          <a:p>
            <a:endParaRPr lang="en-US"/>
          </a:p>
        </p:txBody>
      </p:sp>
      <p:sp>
        <p:nvSpPr>
          <p:cNvPr id="124951" name="Rectangle 37"/>
          <p:cNvSpPr>
            <a:spLocks noChangeArrowheads="1"/>
          </p:cNvSpPr>
          <p:nvPr/>
        </p:nvSpPr>
        <p:spPr bwMode="auto">
          <a:xfrm>
            <a:off x="5638800" y="55626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Compute Total </a:t>
            </a:r>
          </a:p>
          <a:p>
            <a:pPr algn="ctr"/>
            <a:r>
              <a:rPr lang="en-US" sz="1000"/>
              <a:t>Monthly Pay</a:t>
            </a:r>
          </a:p>
        </p:txBody>
      </p:sp>
      <p:sp>
        <p:nvSpPr>
          <p:cNvPr id="124952" name="Line 38"/>
          <p:cNvSpPr>
            <a:spLocks noChangeShapeType="1"/>
          </p:cNvSpPr>
          <p:nvPr/>
        </p:nvSpPr>
        <p:spPr bwMode="auto">
          <a:xfrm>
            <a:off x="4572000" y="5105400"/>
            <a:ext cx="0" cy="457200"/>
          </a:xfrm>
          <a:prstGeom prst="line">
            <a:avLst/>
          </a:prstGeom>
          <a:noFill/>
          <a:ln w="9525">
            <a:solidFill>
              <a:schemeClr val="tx1"/>
            </a:solidFill>
            <a:round/>
            <a:headEnd/>
            <a:tailEnd type="triangle" w="med" len="med"/>
          </a:ln>
        </p:spPr>
        <p:txBody>
          <a:bodyPr/>
          <a:lstStyle/>
          <a:p>
            <a:endParaRPr lang="en-US"/>
          </a:p>
        </p:txBody>
      </p:sp>
      <p:sp>
        <p:nvSpPr>
          <p:cNvPr id="124953" name="Line 39"/>
          <p:cNvSpPr>
            <a:spLocks noChangeShapeType="1"/>
          </p:cNvSpPr>
          <p:nvPr/>
        </p:nvSpPr>
        <p:spPr bwMode="auto">
          <a:xfrm>
            <a:off x="5181600" y="6019800"/>
            <a:ext cx="457200" cy="0"/>
          </a:xfrm>
          <a:prstGeom prst="line">
            <a:avLst/>
          </a:prstGeom>
          <a:noFill/>
          <a:ln w="9525">
            <a:solidFill>
              <a:schemeClr val="tx1"/>
            </a:solidFill>
            <a:round/>
            <a:headEnd/>
            <a:tailEnd type="triangle" w="med" len="med"/>
          </a:ln>
        </p:spPr>
        <p:txBody>
          <a:bodyPr/>
          <a:lstStyle/>
          <a:p>
            <a:endParaRPr lang="en-US"/>
          </a:p>
        </p:txBody>
      </p:sp>
      <p:sp>
        <p:nvSpPr>
          <p:cNvPr id="124954" name="Rectangle 40"/>
          <p:cNvSpPr>
            <a:spLocks noChangeArrowheads="1"/>
          </p:cNvSpPr>
          <p:nvPr/>
        </p:nvSpPr>
        <p:spPr bwMode="auto">
          <a:xfrm>
            <a:off x="7391400" y="5486400"/>
            <a:ext cx="1295400" cy="10668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VA Pay</a:t>
            </a:r>
          </a:p>
          <a:p>
            <a:pPr algn="ctr"/>
            <a:r>
              <a:rPr lang="en-US" sz="1000"/>
              <a:t>+</a:t>
            </a:r>
          </a:p>
          <a:p>
            <a:pPr algn="ctr"/>
            <a:r>
              <a:rPr lang="en-US" sz="1000"/>
              <a:t>Retired Pay less </a:t>
            </a:r>
          </a:p>
          <a:p>
            <a:pPr algn="ctr"/>
            <a:r>
              <a:rPr lang="en-US" sz="1000"/>
              <a:t>VA Pay</a:t>
            </a:r>
          </a:p>
          <a:p>
            <a:pPr algn="ctr"/>
            <a:r>
              <a:rPr lang="en-US" sz="1000"/>
              <a:t>+</a:t>
            </a:r>
          </a:p>
          <a:p>
            <a:pPr algn="ctr"/>
            <a:r>
              <a:rPr lang="en-US" sz="1000"/>
              <a:t>CRSC Entitlement</a:t>
            </a:r>
          </a:p>
        </p:txBody>
      </p:sp>
      <p:sp>
        <p:nvSpPr>
          <p:cNvPr id="124955" name="Line 43"/>
          <p:cNvSpPr>
            <a:spLocks noChangeShapeType="1"/>
          </p:cNvSpPr>
          <p:nvPr/>
        </p:nvSpPr>
        <p:spPr bwMode="auto">
          <a:xfrm>
            <a:off x="990600" y="6400800"/>
            <a:ext cx="0" cy="304800"/>
          </a:xfrm>
          <a:prstGeom prst="line">
            <a:avLst/>
          </a:prstGeom>
          <a:noFill/>
          <a:ln w="9525">
            <a:solidFill>
              <a:schemeClr val="tx1"/>
            </a:solidFill>
            <a:round/>
            <a:headEnd/>
            <a:tailEnd/>
          </a:ln>
        </p:spPr>
        <p:txBody>
          <a:bodyPr/>
          <a:lstStyle/>
          <a:p>
            <a:endParaRPr lang="en-US"/>
          </a:p>
        </p:txBody>
      </p:sp>
      <p:sp>
        <p:nvSpPr>
          <p:cNvPr id="124956" name="Line 45"/>
          <p:cNvSpPr>
            <a:spLocks noChangeShapeType="1"/>
          </p:cNvSpPr>
          <p:nvPr/>
        </p:nvSpPr>
        <p:spPr bwMode="auto">
          <a:xfrm flipV="1">
            <a:off x="990600" y="6705600"/>
            <a:ext cx="5334000" cy="0"/>
          </a:xfrm>
          <a:prstGeom prst="line">
            <a:avLst/>
          </a:prstGeom>
          <a:noFill/>
          <a:ln w="9525">
            <a:solidFill>
              <a:schemeClr val="tx1"/>
            </a:solidFill>
            <a:round/>
            <a:headEnd/>
            <a:tailEnd/>
          </a:ln>
        </p:spPr>
        <p:txBody>
          <a:bodyPr/>
          <a:lstStyle/>
          <a:p>
            <a:endParaRPr lang="en-US"/>
          </a:p>
        </p:txBody>
      </p:sp>
      <p:sp>
        <p:nvSpPr>
          <p:cNvPr id="124957" name="Line 47"/>
          <p:cNvSpPr>
            <a:spLocks noChangeShapeType="1"/>
          </p:cNvSpPr>
          <p:nvPr/>
        </p:nvSpPr>
        <p:spPr bwMode="auto">
          <a:xfrm flipH="1" flipV="1">
            <a:off x="6324600" y="6400800"/>
            <a:ext cx="0" cy="304800"/>
          </a:xfrm>
          <a:prstGeom prst="line">
            <a:avLst/>
          </a:prstGeom>
          <a:noFill/>
          <a:ln w="9525">
            <a:solidFill>
              <a:schemeClr val="tx1"/>
            </a:solidFill>
            <a:round/>
            <a:headEnd/>
            <a:tailEnd type="triangle" w="med" len="med"/>
          </a:ln>
        </p:spPr>
        <p:txBody>
          <a:bodyPr/>
          <a:lstStyle/>
          <a:p>
            <a:endParaRPr lang="en-US"/>
          </a:p>
        </p:txBody>
      </p:sp>
      <p:sp>
        <p:nvSpPr>
          <p:cNvPr id="124958" name="Line 48"/>
          <p:cNvSpPr>
            <a:spLocks noChangeShapeType="1"/>
          </p:cNvSpPr>
          <p:nvPr/>
        </p:nvSpPr>
        <p:spPr bwMode="auto">
          <a:xfrm>
            <a:off x="3429000" y="5943600"/>
            <a:ext cx="228600" cy="0"/>
          </a:xfrm>
          <a:prstGeom prst="line">
            <a:avLst/>
          </a:prstGeom>
          <a:noFill/>
          <a:ln w="9525">
            <a:solidFill>
              <a:schemeClr val="tx1"/>
            </a:solidFill>
            <a:round/>
            <a:headEnd/>
            <a:tailEnd/>
          </a:ln>
        </p:spPr>
        <p:txBody>
          <a:bodyPr/>
          <a:lstStyle/>
          <a:p>
            <a:endParaRPr lang="en-US"/>
          </a:p>
        </p:txBody>
      </p:sp>
      <p:sp>
        <p:nvSpPr>
          <p:cNvPr id="124959" name="Line 49"/>
          <p:cNvSpPr>
            <a:spLocks noChangeShapeType="1"/>
          </p:cNvSpPr>
          <p:nvPr/>
        </p:nvSpPr>
        <p:spPr bwMode="auto">
          <a:xfrm flipV="1">
            <a:off x="3657600" y="2057400"/>
            <a:ext cx="0" cy="3886200"/>
          </a:xfrm>
          <a:prstGeom prst="line">
            <a:avLst/>
          </a:prstGeom>
          <a:noFill/>
          <a:ln w="9525">
            <a:solidFill>
              <a:schemeClr val="tx1"/>
            </a:solidFill>
            <a:round/>
            <a:headEnd/>
            <a:tailEnd/>
          </a:ln>
        </p:spPr>
        <p:txBody>
          <a:bodyPr/>
          <a:lstStyle/>
          <a:p>
            <a:endParaRPr lang="en-US"/>
          </a:p>
        </p:txBody>
      </p:sp>
      <p:sp>
        <p:nvSpPr>
          <p:cNvPr id="124960" name="Line 50"/>
          <p:cNvSpPr>
            <a:spLocks noChangeShapeType="1"/>
          </p:cNvSpPr>
          <p:nvPr/>
        </p:nvSpPr>
        <p:spPr bwMode="auto">
          <a:xfrm>
            <a:off x="3657600" y="2057400"/>
            <a:ext cx="228600" cy="0"/>
          </a:xfrm>
          <a:prstGeom prst="line">
            <a:avLst/>
          </a:prstGeom>
          <a:noFill/>
          <a:ln w="9525">
            <a:solidFill>
              <a:schemeClr val="tx1"/>
            </a:solidFill>
            <a:round/>
            <a:headEnd/>
            <a:tailEnd type="triangle" w="med" len="med"/>
          </a:ln>
        </p:spPr>
        <p:txBody>
          <a:bodyPr/>
          <a:lstStyle/>
          <a:p>
            <a:endParaRPr lang="en-US"/>
          </a:p>
        </p:txBody>
      </p:sp>
      <p:sp>
        <p:nvSpPr>
          <p:cNvPr id="124961" name="Line 51"/>
          <p:cNvSpPr>
            <a:spLocks noChangeShapeType="1"/>
          </p:cNvSpPr>
          <p:nvPr/>
        </p:nvSpPr>
        <p:spPr bwMode="auto">
          <a:xfrm>
            <a:off x="4572000" y="2514600"/>
            <a:ext cx="0" cy="457200"/>
          </a:xfrm>
          <a:prstGeom prst="line">
            <a:avLst/>
          </a:prstGeom>
          <a:noFill/>
          <a:ln w="9525">
            <a:solidFill>
              <a:schemeClr val="tx1"/>
            </a:solidFill>
            <a:round/>
            <a:headEnd/>
            <a:tailEnd type="triangle" w="med" len="med"/>
          </a:ln>
        </p:spPr>
        <p:txBody>
          <a:bodyPr/>
          <a:lstStyle/>
          <a:p>
            <a:endParaRPr lang="en-US"/>
          </a:p>
        </p:txBody>
      </p:sp>
      <p:sp>
        <p:nvSpPr>
          <p:cNvPr id="124962" name="Text Box 52"/>
          <p:cNvSpPr txBox="1">
            <a:spLocks noChangeArrowheads="1"/>
          </p:cNvSpPr>
          <p:nvPr/>
        </p:nvSpPr>
        <p:spPr bwMode="auto">
          <a:xfrm>
            <a:off x="914400" y="304800"/>
            <a:ext cx="7772400" cy="579438"/>
          </a:xfrm>
          <a:prstGeom prst="rect">
            <a:avLst/>
          </a:prstGeom>
          <a:noFill/>
          <a:ln w="9525">
            <a:noFill/>
            <a:miter lim="800000"/>
            <a:headEnd/>
            <a:tailEnd/>
          </a:ln>
        </p:spPr>
        <p:txBody>
          <a:bodyPr>
            <a:spAutoFit/>
          </a:bodyPr>
          <a:lstStyle/>
          <a:p>
            <a:pPr algn="ctr">
              <a:spcBef>
                <a:spcPct val="50000"/>
              </a:spcBef>
            </a:pPr>
            <a:r>
              <a:rPr lang="en-US" sz="3200">
                <a:solidFill>
                  <a:srgbClr val="336600"/>
                </a:solidFill>
              </a:rPr>
              <a:t>Total Monthly Compensation Flowchart</a:t>
            </a:r>
          </a:p>
        </p:txBody>
      </p:sp>
      <p:sp>
        <p:nvSpPr>
          <p:cNvPr id="124963" name="Line 53"/>
          <p:cNvSpPr>
            <a:spLocks noChangeShapeType="1"/>
          </p:cNvSpPr>
          <p:nvPr/>
        </p:nvSpPr>
        <p:spPr bwMode="auto">
          <a:xfrm>
            <a:off x="0" y="1066800"/>
            <a:ext cx="9144000" cy="0"/>
          </a:xfrm>
          <a:prstGeom prst="line">
            <a:avLst/>
          </a:prstGeom>
          <a:noFill/>
          <a:ln w="50800">
            <a:solidFill>
              <a:srgbClr val="FFCC00"/>
            </a:solidFill>
            <a:round/>
            <a:headEnd/>
            <a:tailEnd/>
          </a:ln>
        </p:spPr>
        <p:txBody>
          <a:bodyPr/>
          <a:lstStyle/>
          <a:p>
            <a:endParaRPr lang="en-US"/>
          </a:p>
        </p:txBody>
      </p:sp>
      <p:sp>
        <p:nvSpPr>
          <p:cNvPr id="124964" name="Text Box 55"/>
          <p:cNvSpPr txBox="1">
            <a:spLocks noChangeArrowheads="1"/>
          </p:cNvSpPr>
          <p:nvPr/>
        </p:nvSpPr>
        <p:spPr bwMode="auto">
          <a:xfrm>
            <a:off x="4572000" y="5181600"/>
            <a:ext cx="609600" cy="244475"/>
          </a:xfrm>
          <a:prstGeom prst="rect">
            <a:avLst/>
          </a:prstGeom>
          <a:noFill/>
          <a:ln w="9525">
            <a:noFill/>
            <a:miter lim="800000"/>
            <a:headEnd/>
            <a:tailEnd/>
          </a:ln>
        </p:spPr>
        <p:txBody>
          <a:bodyPr>
            <a:spAutoFit/>
          </a:bodyPr>
          <a:lstStyle/>
          <a:p>
            <a:pPr>
              <a:spcBef>
                <a:spcPct val="50000"/>
              </a:spcBef>
            </a:pPr>
            <a:r>
              <a:rPr lang="en-US" sz="1000"/>
              <a:t>YES</a:t>
            </a:r>
          </a:p>
        </p:txBody>
      </p:sp>
      <p:sp>
        <p:nvSpPr>
          <p:cNvPr id="124965" name="Rectangle 56"/>
          <p:cNvSpPr>
            <a:spLocks noChangeArrowheads="1"/>
          </p:cNvSpPr>
          <p:nvPr/>
        </p:nvSpPr>
        <p:spPr bwMode="auto">
          <a:xfrm>
            <a:off x="3886200" y="55626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That amount is your </a:t>
            </a:r>
          </a:p>
          <a:p>
            <a:pPr algn="ctr"/>
            <a:r>
              <a:rPr lang="en-US" sz="1000"/>
              <a:t>CRSC entitlement</a:t>
            </a:r>
          </a:p>
          <a:p>
            <a:pPr algn="ctr"/>
            <a:r>
              <a:rPr lang="en-US" sz="1000"/>
              <a:t>*cannot exceed</a:t>
            </a:r>
          </a:p>
          <a:p>
            <a:pPr algn="ctr"/>
            <a:r>
              <a:rPr lang="en-US" sz="1000"/>
              <a:t>retired pay based on </a:t>
            </a:r>
          </a:p>
          <a:p>
            <a:pPr algn="ctr"/>
            <a:r>
              <a:rPr lang="en-US" sz="1000"/>
              <a:t>years of service</a:t>
            </a:r>
          </a:p>
        </p:txBody>
      </p:sp>
      <p:sp>
        <p:nvSpPr>
          <p:cNvPr id="124966" name="Rectangle 57"/>
          <p:cNvSpPr>
            <a:spLocks noChangeArrowheads="1"/>
          </p:cNvSpPr>
          <p:nvPr/>
        </p:nvSpPr>
        <p:spPr bwMode="auto">
          <a:xfrm>
            <a:off x="5638800" y="4267200"/>
            <a:ext cx="1295400" cy="838200"/>
          </a:xfrm>
          <a:prstGeom prst="rect">
            <a:avLst/>
          </a:prstGeom>
          <a:solidFill>
            <a:srgbClr val="008000">
              <a:alpha val="45097"/>
            </a:srgbClr>
          </a:solidFill>
          <a:ln w="9525">
            <a:solidFill>
              <a:schemeClr val="tx1"/>
            </a:solidFill>
            <a:miter lim="800000"/>
            <a:headEnd/>
            <a:tailEnd/>
          </a:ln>
        </p:spPr>
        <p:txBody>
          <a:bodyPr wrap="none" anchor="ctr"/>
          <a:lstStyle/>
          <a:p>
            <a:pPr algn="ctr"/>
            <a:r>
              <a:rPr lang="en-US" sz="1000"/>
              <a:t>You will not receive</a:t>
            </a:r>
          </a:p>
          <a:p>
            <a:pPr algn="ctr"/>
            <a:r>
              <a:rPr lang="en-US" sz="1000"/>
              <a:t>any CRSC </a:t>
            </a:r>
          </a:p>
          <a:p>
            <a:pPr algn="ctr"/>
            <a:r>
              <a:rPr lang="en-US" sz="1000"/>
              <a:t>entitlement</a:t>
            </a:r>
          </a:p>
        </p:txBody>
      </p:sp>
      <p:sp>
        <p:nvSpPr>
          <p:cNvPr id="124967" name="Text Box 58"/>
          <p:cNvSpPr txBox="1">
            <a:spLocks noChangeArrowheads="1"/>
          </p:cNvSpPr>
          <p:nvPr/>
        </p:nvSpPr>
        <p:spPr bwMode="auto">
          <a:xfrm>
            <a:off x="5181600" y="4343400"/>
            <a:ext cx="609600" cy="244475"/>
          </a:xfrm>
          <a:prstGeom prst="rect">
            <a:avLst/>
          </a:prstGeom>
          <a:noFill/>
          <a:ln w="9525">
            <a:noFill/>
            <a:miter lim="800000"/>
            <a:headEnd/>
            <a:tailEnd/>
          </a:ln>
        </p:spPr>
        <p:txBody>
          <a:bodyPr>
            <a:spAutoFit/>
          </a:bodyPr>
          <a:lstStyle/>
          <a:p>
            <a:pPr>
              <a:spcBef>
                <a:spcPct val="50000"/>
              </a:spcBef>
            </a:pPr>
            <a:r>
              <a:rPr lang="en-US" sz="1000"/>
              <a:t>NO</a:t>
            </a:r>
          </a:p>
        </p:txBody>
      </p:sp>
      <p:sp>
        <p:nvSpPr>
          <p:cNvPr id="124968" name="Line 59"/>
          <p:cNvSpPr>
            <a:spLocks noChangeShapeType="1"/>
          </p:cNvSpPr>
          <p:nvPr/>
        </p:nvSpPr>
        <p:spPr bwMode="auto">
          <a:xfrm>
            <a:off x="5181600" y="4648200"/>
            <a:ext cx="457200" cy="0"/>
          </a:xfrm>
          <a:prstGeom prst="line">
            <a:avLst/>
          </a:prstGeom>
          <a:noFill/>
          <a:ln w="9525">
            <a:solidFill>
              <a:schemeClr val="tx1"/>
            </a:solidFill>
            <a:round/>
            <a:headEnd/>
            <a:tailEnd type="triangle" w="med" len="med"/>
          </a:ln>
        </p:spPr>
        <p:txBody>
          <a:bodyPr/>
          <a:lstStyle/>
          <a:p>
            <a:endParaRPr lang="en-US"/>
          </a:p>
        </p:txBody>
      </p:sp>
      <p:sp>
        <p:nvSpPr>
          <p:cNvPr id="124969" name="Line 60"/>
          <p:cNvSpPr>
            <a:spLocks noChangeShapeType="1"/>
          </p:cNvSpPr>
          <p:nvPr/>
        </p:nvSpPr>
        <p:spPr bwMode="auto">
          <a:xfrm>
            <a:off x="6324600" y="5105400"/>
            <a:ext cx="0" cy="457200"/>
          </a:xfrm>
          <a:prstGeom prst="line">
            <a:avLst/>
          </a:prstGeom>
          <a:noFill/>
          <a:ln w="9525">
            <a:solidFill>
              <a:schemeClr val="tx1"/>
            </a:solidFill>
            <a:round/>
            <a:headEnd/>
            <a:tailEnd type="triangle" w="med" len="med"/>
          </a:ln>
        </p:spPr>
        <p:txBody>
          <a:bodyPr/>
          <a:lstStyle/>
          <a:p>
            <a:endParaRPr lang="en-US"/>
          </a:p>
        </p:txBody>
      </p:sp>
      <p:sp>
        <p:nvSpPr>
          <p:cNvPr id="124970" name="Line 61"/>
          <p:cNvSpPr>
            <a:spLocks noChangeShapeType="1"/>
          </p:cNvSpPr>
          <p:nvPr/>
        </p:nvSpPr>
        <p:spPr bwMode="auto">
          <a:xfrm>
            <a:off x="6934200" y="6019800"/>
            <a:ext cx="457200" cy="0"/>
          </a:xfrm>
          <a:prstGeom prst="line">
            <a:avLst/>
          </a:prstGeom>
          <a:noFill/>
          <a:ln w="9525">
            <a:solidFill>
              <a:schemeClr val="tx1"/>
            </a:solidFill>
            <a:round/>
            <a:headEnd/>
            <a:tailEnd type="triangle" w="med" len="med"/>
          </a:ln>
        </p:spPr>
        <p:txBody>
          <a:bodyPr/>
          <a:lstStyle/>
          <a:p>
            <a:endParaRPr lang="en-US"/>
          </a:p>
        </p:txBody>
      </p:sp>
      <p:sp>
        <p:nvSpPr>
          <p:cNvPr id="124971" name="Oval 63"/>
          <p:cNvSpPr>
            <a:spLocks noChangeArrowheads="1"/>
          </p:cNvSpPr>
          <p:nvPr/>
        </p:nvSpPr>
        <p:spPr bwMode="auto">
          <a:xfrm>
            <a:off x="457200" y="1219200"/>
            <a:ext cx="1066800" cy="228600"/>
          </a:xfrm>
          <a:prstGeom prst="ellipse">
            <a:avLst/>
          </a:prstGeom>
          <a:solidFill>
            <a:srgbClr val="FFFF99"/>
          </a:solidFill>
          <a:ln w="9525">
            <a:solidFill>
              <a:schemeClr val="tx1"/>
            </a:solidFill>
            <a:round/>
            <a:headEnd/>
            <a:tailEnd/>
          </a:ln>
        </p:spPr>
        <p:txBody>
          <a:bodyPr wrap="none" anchor="ctr"/>
          <a:lstStyle/>
          <a:p>
            <a:pPr algn="ctr"/>
            <a:r>
              <a:rPr lang="en-US" sz="1200"/>
              <a:t>Start</a:t>
            </a:r>
          </a:p>
        </p:txBody>
      </p:sp>
      <p:sp>
        <p:nvSpPr>
          <p:cNvPr id="124972" name="Line 64"/>
          <p:cNvSpPr>
            <a:spLocks noChangeShapeType="1"/>
          </p:cNvSpPr>
          <p:nvPr/>
        </p:nvSpPr>
        <p:spPr bwMode="auto">
          <a:xfrm>
            <a:off x="990600" y="1447800"/>
            <a:ext cx="0" cy="228600"/>
          </a:xfrm>
          <a:prstGeom prst="line">
            <a:avLst/>
          </a:prstGeom>
          <a:noFill/>
          <a:ln w="9525">
            <a:solidFill>
              <a:schemeClr val="tx1"/>
            </a:solidFill>
            <a:round/>
            <a:headEnd/>
            <a:tailEnd type="triangle" w="med" len="med"/>
          </a:ln>
        </p:spPr>
        <p:txBody>
          <a:bodyPr/>
          <a:lstStyle/>
          <a:p>
            <a:endParaRPr lang="en-US"/>
          </a:p>
        </p:txBody>
      </p:sp>
      <p:sp>
        <p:nvSpPr>
          <p:cNvPr id="124973" name="AutoShape 66">
            <a:hlinkClick r:id="rId2" action="ppaction://hlinksldjump" highlightClick="1"/>
          </p:cNvPr>
          <p:cNvSpPr>
            <a:spLocks noChangeArrowheads="1"/>
          </p:cNvSpPr>
          <p:nvPr/>
        </p:nvSpPr>
        <p:spPr bwMode="auto">
          <a:xfrm>
            <a:off x="8001000" y="1295400"/>
            <a:ext cx="838200" cy="609600"/>
          </a:xfrm>
          <a:prstGeom prst="actionButtonHome">
            <a:avLst/>
          </a:prstGeom>
          <a:solidFill>
            <a:srgbClr val="339966"/>
          </a:solidFill>
          <a:ln w="9525">
            <a:noFill/>
            <a:miter lim="800000"/>
            <a:headEnd/>
            <a:tailEnd/>
          </a:ln>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200" smtClean="0">
                <a:solidFill>
                  <a:srgbClr val="336600"/>
                </a:solidFill>
              </a:rPr>
              <a:t>Step 2: Compute Retired Pay</a:t>
            </a:r>
          </a:p>
        </p:txBody>
      </p:sp>
      <p:sp>
        <p:nvSpPr>
          <p:cNvPr id="14339" name="Rectangle 3"/>
          <p:cNvSpPr>
            <a:spLocks noGrp="1" noChangeArrowheads="1"/>
          </p:cNvSpPr>
          <p:nvPr>
            <p:ph type="body" idx="1"/>
          </p:nvPr>
        </p:nvSpPr>
        <p:spPr>
          <a:xfrm>
            <a:off x="457200" y="1600200"/>
            <a:ext cx="8229600" cy="2286000"/>
          </a:xfrm>
        </p:spPr>
        <p:txBody>
          <a:bodyPr/>
          <a:lstStyle/>
          <a:p>
            <a:pPr algn="ctr" eaLnBrk="1" hangingPunct="1">
              <a:buFontTx/>
              <a:buNone/>
            </a:pPr>
            <a:r>
              <a:rPr lang="en-US" sz="2400" smtClean="0"/>
              <a:t>There are two ways to calculate retired pay. The first is by Disability Percentage and the second is by Years of Service. If eligible for Retired Pay, the higher of the two will be received.  In order to receive a CRSC Offset estimation (Step 3), both calculations must be utilized.</a:t>
            </a:r>
          </a:p>
        </p:txBody>
      </p:sp>
      <p:sp>
        <p:nvSpPr>
          <p:cNvPr id="14340" name="AutoShape 6">
            <a:hlinkClick r:id="rId2" action="ppaction://hlinksldjump"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4341" name="Line 7"/>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14342"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r>
              <a:rPr lang="en-US" sz="4000" smtClean="0"/>
              <a:t> </a:t>
            </a:r>
          </a:p>
        </p:txBody>
      </p:sp>
      <p:sp>
        <p:nvSpPr>
          <p:cNvPr id="15363"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z="2000" smtClean="0"/>
              <a:t>	The disability percentage is the percent that the Military has distinguished as the physical percent of disability. To find Retired Pay based on Disability Percentage:</a:t>
            </a:r>
          </a:p>
          <a:p>
            <a:pPr eaLnBrk="1" hangingPunct="1">
              <a:lnSpc>
                <a:spcPct val="90000"/>
              </a:lnSpc>
              <a:buFontTx/>
              <a:buNone/>
            </a:pPr>
            <a:endParaRPr lang="en-US" sz="2000" smtClean="0"/>
          </a:p>
          <a:p>
            <a:pPr eaLnBrk="1" hangingPunct="1">
              <a:lnSpc>
                <a:spcPct val="90000"/>
              </a:lnSpc>
            </a:pPr>
            <a:r>
              <a:rPr lang="en-US" sz="1800" smtClean="0"/>
              <a:t>High 36 x Disability Percentage</a:t>
            </a:r>
          </a:p>
          <a:p>
            <a:pPr lvl="4" eaLnBrk="1" hangingPunct="1">
              <a:lnSpc>
                <a:spcPct val="90000"/>
              </a:lnSpc>
            </a:pPr>
            <a:r>
              <a:rPr lang="en-US" sz="1800" smtClean="0"/>
              <a:t>If the Disability % is greater than 70%, High 36 will be multiplied by 75%, otherwise it will be multiplied by the Disability %</a:t>
            </a:r>
          </a:p>
          <a:p>
            <a:pPr lvl="4" eaLnBrk="1" hangingPunct="1">
              <a:lnSpc>
                <a:spcPct val="90000"/>
              </a:lnSpc>
            </a:pPr>
            <a:r>
              <a:rPr lang="en-US" sz="1800" smtClean="0"/>
              <a:t>$1,655.90 x .50 = $827</a:t>
            </a:r>
          </a:p>
          <a:p>
            <a:pPr lvl="4" eaLnBrk="1" hangingPunct="1">
              <a:lnSpc>
                <a:spcPct val="90000"/>
              </a:lnSpc>
            </a:pPr>
            <a:endParaRPr lang="en-US" sz="800" smtClean="0"/>
          </a:p>
          <a:p>
            <a:pPr eaLnBrk="1" hangingPunct="1">
              <a:lnSpc>
                <a:spcPct val="90000"/>
              </a:lnSpc>
              <a:buFontTx/>
              <a:buNone/>
            </a:pPr>
            <a:r>
              <a:rPr lang="en-US" sz="2000" b="1" smtClean="0"/>
              <a:t>Retired Pay Based on Disability Percentage =	 $827</a:t>
            </a:r>
          </a:p>
        </p:txBody>
      </p:sp>
      <p:sp>
        <p:nvSpPr>
          <p:cNvPr id="15364" name="AutoShape 5">
            <a:hlinkClick r:id="rId2" action="ppaction://hlinksldjump"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5365"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15366"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16387" name="Rectangle 3"/>
          <p:cNvSpPr>
            <a:spLocks noGrp="1" noChangeArrowheads="1"/>
          </p:cNvSpPr>
          <p:nvPr>
            <p:ph type="body" idx="1"/>
          </p:nvPr>
        </p:nvSpPr>
        <p:spPr/>
        <p:txBody>
          <a:bodyPr/>
          <a:lstStyle/>
          <a:p>
            <a:pPr eaLnBrk="1" hangingPunct="1">
              <a:buFontTx/>
              <a:buNone/>
            </a:pPr>
            <a:r>
              <a:rPr lang="en-US" sz="2800" smtClean="0"/>
              <a:t>	</a:t>
            </a:r>
            <a:r>
              <a:rPr lang="en-US" sz="2000" smtClean="0"/>
              <a:t>Years of Service is multiplied by 2.5%, which is yearly percent of pay earned towards retirement, and that product is multiplied by high 36.</a:t>
            </a:r>
          </a:p>
          <a:p>
            <a:pPr eaLnBrk="1" hangingPunct="1">
              <a:buFontTx/>
              <a:buNone/>
            </a:pPr>
            <a:endParaRPr lang="en-US" sz="1000" smtClean="0"/>
          </a:p>
          <a:p>
            <a:pPr eaLnBrk="1" hangingPunct="1"/>
            <a:r>
              <a:rPr lang="en-US" sz="1800" smtClean="0"/>
              <a:t>YOS x 2.5% = service multiplier</a:t>
            </a:r>
          </a:p>
          <a:p>
            <a:pPr lvl="4" eaLnBrk="1" hangingPunct="1"/>
            <a:r>
              <a:rPr lang="en-US" sz="1800" smtClean="0"/>
              <a:t>3 x 0.025 		   = 0.075</a:t>
            </a:r>
          </a:p>
          <a:p>
            <a:pPr eaLnBrk="1" hangingPunct="1"/>
            <a:r>
              <a:rPr lang="en-US" sz="1800" smtClean="0"/>
              <a:t>Service Multiplier x  High 36 = Retired Pay based on YOS</a:t>
            </a:r>
          </a:p>
          <a:p>
            <a:pPr lvl="4" eaLnBrk="1" hangingPunct="1"/>
            <a:r>
              <a:rPr lang="en-US" sz="1800" smtClean="0"/>
              <a:t>0.075 x $1,655.90 = $124</a:t>
            </a:r>
          </a:p>
          <a:p>
            <a:pPr eaLnBrk="1" hangingPunct="1">
              <a:buFontTx/>
              <a:buNone/>
            </a:pPr>
            <a:r>
              <a:rPr lang="en-US" sz="2400" b="1" smtClean="0"/>
              <a:t>Retired Pay Based on Years of Service  = $124</a:t>
            </a:r>
            <a:r>
              <a:rPr lang="en-US" sz="2800" smtClean="0"/>
              <a:t>	</a:t>
            </a:r>
            <a:r>
              <a:rPr lang="en-US" sz="4400" smtClean="0"/>
              <a:t>		</a:t>
            </a:r>
            <a:r>
              <a:rPr lang="en-US" sz="3600" smtClean="0"/>
              <a:t>					</a:t>
            </a:r>
          </a:p>
        </p:txBody>
      </p:sp>
      <p:sp>
        <p:nvSpPr>
          <p:cNvPr id="16388" name="AutoShape 5">
            <a:hlinkClick r:id="rId2" action="ppaction://hlinksldjump"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6389"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16390"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17411" name="Rectangle 3"/>
          <p:cNvSpPr>
            <a:spLocks noGrp="1" noChangeArrowheads="1"/>
          </p:cNvSpPr>
          <p:nvPr>
            <p:ph type="body" idx="4294967295"/>
          </p:nvPr>
        </p:nvSpPr>
        <p:spPr>
          <a:xfrm>
            <a:off x="228600" y="1600200"/>
            <a:ext cx="8915400" cy="2438400"/>
          </a:xfrm>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$827 - $124 = $703</a:t>
            </a:r>
          </a:p>
          <a:p>
            <a:pPr lvl="4" eaLnBrk="1" hangingPunct="1"/>
            <a:endParaRPr lang="en-US" sz="1800" smtClean="0"/>
          </a:p>
          <a:p>
            <a:pPr eaLnBrk="1" hangingPunct="1">
              <a:buFontTx/>
              <a:buNone/>
            </a:pPr>
            <a:r>
              <a:rPr lang="en-US" sz="2000" b="1" smtClean="0"/>
              <a:t>CRSC Offset 		        = $703</a:t>
            </a:r>
          </a:p>
        </p:txBody>
      </p:sp>
      <p:sp>
        <p:nvSpPr>
          <p:cNvPr id="17412" name="AutoShape 5">
            <a:hlinkClick r:id="rId2" action="ppaction://hlinksldjump" highlightClick="1"/>
          </p:cNvPr>
          <p:cNvSpPr>
            <a:spLocks noChangeArrowheads="1"/>
          </p:cNvSpPr>
          <p:nvPr/>
        </p:nvSpPr>
        <p:spPr bwMode="auto">
          <a:xfrm>
            <a:off x="7620000" y="5791200"/>
            <a:ext cx="11430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17413" name="Line 7"/>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17414"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18435" name="Rectangle 3"/>
          <p:cNvSpPr>
            <a:spLocks noGrp="1" noChangeArrowheads="1"/>
          </p:cNvSpPr>
          <p:nvPr>
            <p:ph type="body" idx="1"/>
          </p:nvPr>
        </p:nvSpPr>
        <p:spPr>
          <a:xfrm>
            <a:off x="457200" y="1600200"/>
            <a:ext cx="8229600" cy="3657600"/>
          </a:xfrm>
        </p:spPr>
        <p:txBody>
          <a:bodyPr/>
          <a:lstStyle/>
          <a:p>
            <a:pPr algn="ctr" eaLnBrk="1" hangingPunct="1">
              <a:lnSpc>
                <a:spcPct val="8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80000"/>
              </a:lnSpc>
              <a:buFontTx/>
              <a:buNone/>
            </a:pPr>
            <a:endParaRPr lang="en-US" sz="2000" smtClean="0"/>
          </a:p>
          <a:p>
            <a:pPr eaLnBrk="1" hangingPunct="1">
              <a:lnSpc>
                <a:spcPct val="80000"/>
              </a:lnSpc>
            </a:pPr>
            <a:r>
              <a:rPr lang="en-US" sz="1800" smtClean="0">
                <a:hlinkClick r:id="rId2"/>
              </a:rPr>
              <a:t>CRSC Award</a:t>
            </a:r>
            <a:r>
              <a:rPr lang="en-US" sz="1800" smtClean="0"/>
              <a:t>– CRSC Offset = CRSC Entitlement</a:t>
            </a:r>
          </a:p>
          <a:p>
            <a:pPr lvl="4" eaLnBrk="1" hangingPunct="1">
              <a:lnSpc>
                <a:spcPct val="80000"/>
              </a:lnSpc>
            </a:pPr>
            <a:r>
              <a:rPr lang="en-US" sz="1800" smtClean="0"/>
              <a:t>$389 - $703 = $0 </a:t>
            </a:r>
          </a:p>
          <a:p>
            <a:pPr lvl="2" eaLnBrk="1" hangingPunct="1">
              <a:lnSpc>
                <a:spcPct val="80000"/>
              </a:lnSpc>
              <a:buFontTx/>
              <a:buNone/>
            </a:pPr>
            <a:r>
              <a:rPr lang="en-US" sz="1800" smtClean="0"/>
              <a:t>		</a:t>
            </a:r>
          </a:p>
          <a:p>
            <a:pPr eaLnBrk="1" hangingPunct="1">
              <a:lnSpc>
                <a:spcPct val="80000"/>
              </a:lnSpc>
              <a:buFontTx/>
              <a:buNone/>
            </a:pPr>
            <a:r>
              <a:rPr lang="en-US" sz="2000" b="1" smtClean="0"/>
              <a:t>CRSC Entitlement	         = $0</a:t>
            </a:r>
          </a:p>
        </p:txBody>
      </p:sp>
      <p:sp>
        <p:nvSpPr>
          <p:cNvPr id="18436" name="AutoShape 5">
            <a:hlinkClick r:id="" action="ppaction://hlinkshowjump?jump=nextslide" highlightClick="1"/>
          </p:cNvPr>
          <p:cNvSpPr>
            <a:spLocks noChangeArrowheads="1"/>
          </p:cNvSpPr>
          <p:nvPr/>
        </p:nvSpPr>
        <p:spPr bwMode="auto">
          <a:xfrm>
            <a:off x="6248400" y="57150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18437"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18438"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r>
              <a:rPr lang="en-US" smtClean="0"/>
              <a:t> </a:t>
            </a:r>
          </a:p>
        </p:txBody>
      </p:sp>
      <p:sp>
        <p:nvSpPr>
          <p:cNvPr id="19459" name="Rectangle 3"/>
          <p:cNvSpPr>
            <a:spLocks noGrp="1" noChangeArrowheads="1"/>
          </p:cNvSpPr>
          <p:nvPr>
            <p:ph type="body" idx="1"/>
          </p:nvPr>
        </p:nvSpPr>
        <p:spPr>
          <a:xfrm>
            <a:off x="228600" y="1600200"/>
            <a:ext cx="8915400" cy="3505200"/>
          </a:xfrm>
        </p:spPr>
        <p:txBody>
          <a:bodyPr/>
          <a:lstStyle/>
          <a:p>
            <a:pPr eaLnBrk="1" hangingPunct="1">
              <a:lnSpc>
                <a:spcPct val="80000"/>
              </a:lnSpc>
              <a:buFontTx/>
              <a:buNone/>
            </a:pPr>
            <a:r>
              <a:rPr lang="en-US" sz="2400" smtClean="0"/>
              <a:t>The Total Monthly Pay is the sum of retired disability compensations</a:t>
            </a:r>
          </a:p>
          <a:p>
            <a:pPr eaLnBrk="1" hangingPunct="1">
              <a:lnSpc>
                <a:spcPct val="80000"/>
              </a:lnSpc>
              <a:buFontTx/>
              <a:buNone/>
            </a:pPr>
            <a:endParaRPr lang="en-US" sz="2400" smtClean="0"/>
          </a:p>
          <a:p>
            <a:pPr eaLnBrk="1" hangingPunct="1">
              <a:lnSpc>
                <a:spcPct val="80000"/>
              </a:lnSpc>
            </a:pPr>
            <a:r>
              <a:rPr lang="en-US" sz="2000" smtClean="0"/>
              <a:t>VA Pay + *Retired Pay + CRSC </a:t>
            </a:r>
          </a:p>
          <a:p>
            <a:pPr eaLnBrk="1" hangingPunct="1">
              <a:lnSpc>
                <a:spcPct val="80000"/>
              </a:lnSpc>
              <a:buFontTx/>
              <a:buNone/>
            </a:pPr>
            <a:r>
              <a:rPr lang="en-US" sz="2000" smtClean="0"/>
              <a:t>	* Retired Pay = Retired Pay Disability – VA Pay</a:t>
            </a:r>
          </a:p>
          <a:p>
            <a:pPr lvl="2" eaLnBrk="1" hangingPunct="1">
              <a:lnSpc>
                <a:spcPct val="80000"/>
              </a:lnSpc>
            </a:pPr>
            <a:r>
              <a:rPr lang="en-US" sz="2000" smtClean="0">
                <a:hlinkClick r:id="rId2"/>
              </a:rPr>
              <a:t>VA Pay</a:t>
            </a:r>
            <a:r>
              <a:rPr lang="en-US" sz="2000" smtClean="0"/>
              <a:t>:				$1,272</a:t>
            </a:r>
          </a:p>
          <a:p>
            <a:pPr lvl="2" eaLnBrk="1" hangingPunct="1">
              <a:lnSpc>
                <a:spcPct val="80000"/>
              </a:lnSpc>
            </a:pPr>
            <a:r>
              <a:rPr lang="en-US" sz="2000" smtClean="0"/>
              <a:t>Retired Pay: ($827 - $1,272)    =	$       0</a:t>
            </a:r>
          </a:p>
          <a:p>
            <a:pPr lvl="2" eaLnBrk="1" hangingPunct="1">
              <a:lnSpc>
                <a:spcPct val="80000"/>
              </a:lnSpc>
            </a:pPr>
            <a:r>
              <a:rPr lang="en-US" sz="2000" smtClean="0"/>
              <a:t>CRSC:				$       0</a:t>
            </a:r>
          </a:p>
          <a:p>
            <a:pPr eaLnBrk="1" hangingPunct="1">
              <a:lnSpc>
                <a:spcPct val="80000"/>
              </a:lnSpc>
              <a:buFontTx/>
              <a:buNone/>
            </a:pPr>
            <a:r>
              <a:rPr lang="en-US" sz="2000" smtClean="0"/>
              <a:t>                                                                                -----------</a:t>
            </a:r>
          </a:p>
          <a:p>
            <a:pPr eaLnBrk="1" hangingPunct="1">
              <a:lnSpc>
                <a:spcPct val="80000"/>
              </a:lnSpc>
              <a:buFontTx/>
              <a:buNone/>
            </a:pPr>
            <a:r>
              <a:rPr lang="en-US" sz="2400" smtClean="0"/>
              <a:t>          Total Monthly Compensation:      	$1,272</a:t>
            </a:r>
            <a:endParaRPr lang="en-US" sz="2400" b="1" smtClean="0"/>
          </a:p>
          <a:p>
            <a:pPr eaLnBrk="1" hangingPunct="1">
              <a:lnSpc>
                <a:spcPct val="80000"/>
              </a:lnSpc>
              <a:buFontTx/>
              <a:buNone/>
            </a:pPr>
            <a:endParaRPr lang="en-US" sz="1800" smtClean="0"/>
          </a:p>
        </p:txBody>
      </p:sp>
      <p:sp>
        <p:nvSpPr>
          <p:cNvPr id="19460"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19461" name="AutoShape 9">
            <a:hlinkClick r:id="rId3" highlightClick="1"/>
          </p:cNvPr>
          <p:cNvSpPr>
            <a:spLocks noChangeArrowheads="1"/>
          </p:cNvSpPr>
          <p:nvPr/>
        </p:nvSpPr>
        <p:spPr bwMode="auto">
          <a:xfrm>
            <a:off x="6400800" y="5791200"/>
            <a:ext cx="2438400" cy="8382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19462" name="AutoShape 5">
            <a:hlinkClick r:id="rId4"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solidFill>
                  <a:srgbClr val="336600"/>
                </a:solidFill>
              </a:rPr>
              <a:t>Situation</a:t>
            </a:r>
          </a:p>
        </p:txBody>
      </p:sp>
      <p:sp>
        <p:nvSpPr>
          <p:cNvPr id="20483" name="Rectangle 3"/>
          <p:cNvSpPr>
            <a:spLocks noGrp="1" noChangeArrowheads="1"/>
          </p:cNvSpPr>
          <p:nvPr>
            <p:ph type="body" idx="1"/>
          </p:nvPr>
        </p:nvSpPr>
        <p:spPr>
          <a:xfrm>
            <a:off x="228600" y="1447800"/>
            <a:ext cx="8458200" cy="2743200"/>
          </a:xfrm>
        </p:spPr>
        <p:txBody>
          <a:bodyPr/>
          <a:lstStyle/>
          <a:p>
            <a:pPr algn="ctr" eaLnBrk="1" hangingPunct="1">
              <a:lnSpc>
                <a:spcPct val="80000"/>
              </a:lnSpc>
              <a:buFontTx/>
              <a:buNone/>
            </a:pPr>
            <a:r>
              <a:rPr lang="en-US" sz="2800" smtClean="0"/>
              <a:t>I am a Specialist (E4), with 3 years of service, and I have no dependents. I was enlisted from January 2007 to December 2009, when I was injured while deployed to a combat zone. My military disability rating is 50%, my CRSC disability rating is 70%, and my VA rating is 90%. What are my estimated combined earnings from military and VA?</a:t>
            </a:r>
          </a:p>
        </p:txBody>
      </p:sp>
      <p:sp>
        <p:nvSpPr>
          <p:cNvPr id="20484" name="AutoShape 4">
            <a:hlinkClick r:id="" action="ppaction://hlinkshowjump?jump=nextslide" highlightClick="1"/>
          </p:cNvPr>
          <p:cNvSpPr>
            <a:spLocks noChangeArrowheads="1"/>
          </p:cNvSpPr>
          <p:nvPr/>
        </p:nvSpPr>
        <p:spPr bwMode="auto">
          <a:xfrm>
            <a:off x="5410200" y="5562600"/>
            <a:ext cx="3200400" cy="838200"/>
          </a:xfrm>
          <a:prstGeom prst="actionButtonBlank">
            <a:avLst/>
          </a:prstGeom>
          <a:solidFill>
            <a:srgbClr val="339966"/>
          </a:solidFill>
          <a:ln w="9525">
            <a:noFill/>
            <a:miter lim="800000"/>
            <a:headEnd/>
            <a:tailEnd/>
          </a:ln>
        </p:spPr>
        <p:txBody>
          <a:bodyPr wrap="none" anchor="ctr"/>
          <a:lstStyle/>
          <a:p>
            <a:pPr algn="ctr"/>
            <a:r>
              <a:rPr lang="en-US"/>
              <a:t>Go to Calculations</a:t>
            </a:r>
          </a:p>
        </p:txBody>
      </p:sp>
      <p:sp>
        <p:nvSpPr>
          <p:cNvPr id="20485" name="Line 7"/>
          <p:cNvSpPr>
            <a:spLocks noChangeShapeType="1"/>
          </p:cNvSpPr>
          <p:nvPr/>
        </p:nvSpPr>
        <p:spPr bwMode="auto">
          <a:xfrm>
            <a:off x="0" y="1219200"/>
            <a:ext cx="9144000" cy="0"/>
          </a:xfrm>
          <a:prstGeom prst="line">
            <a:avLst/>
          </a:prstGeom>
          <a:noFill/>
          <a:ln w="50800">
            <a:solidFill>
              <a:srgbClr val="FFCC00"/>
            </a:solidFill>
            <a:round/>
            <a:headEnd/>
            <a:tailEnd/>
          </a:ln>
        </p:spPr>
        <p:txBody>
          <a:bodyPr/>
          <a:lstStyle/>
          <a:p>
            <a:endParaRPr lang="en-US"/>
          </a:p>
        </p:txBody>
      </p:sp>
      <p:sp>
        <p:nvSpPr>
          <p:cNvPr id="20486"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solidFill>
                  <a:srgbClr val="336600"/>
                </a:solidFill>
              </a:rPr>
              <a:t>DISCLAIMERS</a:t>
            </a:r>
          </a:p>
        </p:txBody>
      </p:sp>
      <p:sp>
        <p:nvSpPr>
          <p:cNvPr id="3075" name="Rectangle 3"/>
          <p:cNvSpPr>
            <a:spLocks noGrp="1" noChangeArrowheads="1"/>
          </p:cNvSpPr>
          <p:nvPr>
            <p:ph type="body" idx="1"/>
          </p:nvPr>
        </p:nvSpPr>
        <p:spPr>
          <a:xfrm>
            <a:off x="228600" y="1828800"/>
            <a:ext cx="8229600" cy="4648200"/>
          </a:xfrm>
        </p:spPr>
        <p:txBody>
          <a:bodyPr/>
          <a:lstStyle/>
          <a:p>
            <a:pPr eaLnBrk="1" hangingPunct="1">
              <a:lnSpc>
                <a:spcPct val="80000"/>
              </a:lnSpc>
            </a:pPr>
            <a:r>
              <a:rPr lang="en-US" sz="2000" smtClean="0"/>
              <a:t>The Retired Disability Income Estimator is only an estimator and should therefore only be used as a method to learn more about calculating total projected monthly disability income. This estimator should not be used to calculate personal projected disability income.</a:t>
            </a:r>
          </a:p>
          <a:p>
            <a:pPr eaLnBrk="1" hangingPunct="1">
              <a:lnSpc>
                <a:spcPct val="80000"/>
              </a:lnSpc>
            </a:pPr>
            <a:endParaRPr lang="en-US" sz="2000" smtClean="0"/>
          </a:p>
          <a:p>
            <a:pPr eaLnBrk="1" hangingPunct="1">
              <a:lnSpc>
                <a:spcPct val="80000"/>
              </a:lnSpc>
            </a:pPr>
            <a:r>
              <a:rPr lang="en-US" sz="2000" smtClean="0"/>
              <a:t>We have designed the scenarios so that if there is not one closely matching your situation, all of the tools are there for you to estimate your own retired pay.</a:t>
            </a:r>
          </a:p>
          <a:p>
            <a:pPr eaLnBrk="1" hangingPunct="1">
              <a:lnSpc>
                <a:spcPct val="80000"/>
              </a:lnSpc>
            </a:pPr>
            <a:endParaRPr lang="en-US" sz="2000" smtClean="0"/>
          </a:p>
          <a:p>
            <a:pPr eaLnBrk="1" hangingPunct="1">
              <a:lnSpc>
                <a:spcPct val="80000"/>
              </a:lnSpc>
            </a:pPr>
            <a:r>
              <a:rPr lang="en-US" sz="2000" smtClean="0"/>
              <a:t>Depending on legislation, the Cost of Living Adjustment (COLA) in any given year is subject to change. The examples in this estimator do not include any COLA.</a:t>
            </a:r>
          </a:p>
          <a:p>
            <a:pPr eaLnBrk="1" hangingPunct="1">
              <a:lnSpc>
                <a:spcPct val="80000"/>
              </a:lnSpc>
            </a:pPr>
            <a:endParaRPr lang="en-US" sz="2000" smtClean="0"/>
          </a:p>
          <a:p>
            <a:pPr eaLnBrk="1" hangingPunct="1">
              <a:lnSpc>
                <a:spcPct val="80000"/>
              </a:lnSpc>
            </a:pPr>
            <a:r>
              <a:rPr lang="en-US" sz="2000" smtClean="0"/>
              <a:t>All examples compute basic pay for retirement purposes using the High 36 Average.  If you entered the service prior to 1980, you should use your Final Month’s Base Pay as your basic pay for retirement purposes.</a:t>
            </a:r>
          </a:p>
          <a:p>
            <a:pPr eaLnBrk="1" hangingPunct="1">
              <a:lnSpc>
                <a:spcPct val="80000"/>
              </a:lnSpc>
            </a:pPr>
            <a:endParaRPr lang="en-US" sz="2000" smtClean="0"/>
          </a:p>
        </p:txBody>
      </p:sp>
      <p:sp>
        <p:nvSpPr>
          <p:cNvPr id="3076" name="Rectangle 4"/>
          <p:cNvSpPr>
            <a:spLocks noChangeArrowheads="1"/>
          </p:cNvSpPr>
          <p:nvPr/>
        </p:nvSpPr>
        <p:spPr bwMode="auto">
          <a:xfrm>
            <a:off x="457200" y="228600"/>
            <a:ext cx="8153400" cy="1371600"/>
          </a:xfrm>
          <a:prstGeom prst="rect">
            <a:avLst/>
          </a:prstGeom>
          <a:noFill/>
          <a:ln w="50800">
            <a:solidFill>
              <a:srgbClr val="FFCC00"/>
            </a:solidFill>
            <a:miter lim="800000"/>
            <a:headEnd/>
            <a:tailEnd/>
          </a:ln>
        </p:spPr>
        <p:txBody>
          <a:bodyPr wrap="none" anchor="ctr"/>
          <a:lstStyle/>
          <a:p>
            <a:endParaRPr lang="en-US"/>
          </a:p>
        </p:txBody>
      </p:sp>
      <p:sp>
        <p:nvSpPr>
          <p:cNvPr id="3077" name="AutoShape 5">
            <a:hlinkClick r:id="" action="ppaction://hlinkshowjump?jump=nextslide" highlightClick="1"/>
          </p:cNvPr>
          <p:cNvSpPr>
            <a:spLocks noChangeArrowheads="1"/>
          </p:cNvSpPr>
          <p:nvPr/>
        </p:nvSpPr>
        <p:spPr bwMode="auto">
          <a:xfrm>
            <a:off x="8153400" y="6019800"/>
            <a:ext cx="838200" cy="609600"/>
          </a:xfrm>
          <a:prstGeom prst="actionButtonForwardNext">
            <a:avLst/>
          </a:prstGeom>
          <a:solidFill>
            <a:srgbClr val="339966"/>
          </a:solidFill>
          <a:ln w="9525">
            <a:noFill/>
            <a:miter lim="800000"/>
            <a:headEnd/>
            <a:tailEnd/>
          </a:ln>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3200" smtClean="0">
                <a:solidFill>
                  <a:srgbClr val="336600"/>
                </a:solidFill>
              </a:rPr>
              <a:t>Step 1: Compute Basic Pay for retirement purposes by using High 36 Average:</a:t>
            </a:r>
          </a:p>
        </p:txBody>
      </p:sp>
      <p:sp>
        <p:nvSpPr>
          <p:cNvPr id="21507" name="Rectangle 3"/>
          <p:cNvSpPr>
            <a:spLocks noGrp="1" noChangeArrowheads="1"/>
          </p:cNvSpPr>
          <p:nvPr>
            <p:ph type="body" idx="1"/>
          </p:nvPr>
        </p:nvSpPr>
        <p:spPr>
          <a:xfrm>
            <a:off x="457200" y="1600200"/>
            <a:ext cx="8229600" cy="4191000"/>
          </a:xfrm>
        </p:spPr>
        <p:txBody>
          <a:bodyPr/>
          <a:lstStyle/>
          <a:p>
            <a:pPr eaLnBrk="1" hangingPunct="1">
              <a:lnSpc>
                <a:spcPct val="80000"/>
              </a:lnSpc>
              <a:buFontTx/>
              <a:buNone/>
            </a:pPr>
            <a:r>
              <a:rPr lang="en-US" sz="1800" smtClean="0"/>
              <a:t>     </a:t>
            </a:r>
            <a:r>
              <a:rPr lang="en-US" sz="2000" smtClean="0"/>
              <a:t>High 36 is the average of the high 36 paid months of service. In this example, the paid amounts are from 2007, 2008 and 2009 military basic pay tables.  Click on the links to view the tables.</a:t>
            </a:r>
          </a:p>
          <a:p>
            <a:pPr eaLnBrk="1" hangingPunct="1">
              <a:lnSpc>
                <a:spcPct val="80000"/>
              </a:lnSpc>
              <a:buFontTx/>
              <a:buNone/>
            </a:pPr>
            <a:endParaRPr lang="en-US" sz="2000" smtClean="0"/>
          </a:p>
          <a:p>
            <a:pPr eaLnBrk="1" hangingPunct="1">
              <a:lnSpc>
                <a:spcPct val="80000"/>
              </a:lnSpc>
              <a:buFontTx/>
              <a:buNone/>
            </a:pPr>
            <a:r>
              <a:rPr lang="en-US" sz="1800" smtClean="0"/>
              <a:t>Add the 36 highest paid months and divide the total by 36:</a:t>
            </a:r>
          </a:p>
          <a:p>
            <a:pPr eaLnBrk="1" hangingPunct="1">
              <a:lnSpc>
                <a:spcPct val="80000"/>
              </a:lnSpc>
            </a:pPr>
            <a:r>
              <a:rPr lang="en-US" sz="1800" smtClean="0"/>
              <a:t>E2 for 12 months in </a:t>
            </a:r>
            <a:r>
              <a:rPr lang="en-US" sz="1800" smtClean="0">
                <a:hlinkClick r:id="rId2"/>
              </a:rPr>
              <a:t>2007</a:t>
            </a:r>
            <a:r>
              <a:rPr lang="en-US" sz="1800" smtClean="0"/>
              <a:t>:	$1,458.90 x 12 =	$17,506.80</a:t>
            </a:r>
          </a:p>
          <a:p>
            <a:pPr eaLnBrk="1" hangingPunct="1">
              <a:lnSpc>
                <a:spcPct val="80000"/>
              </a:lnSpc>
            </a:pPr>
            <a:r>
              <a:rPr lang="en-US" sz="1800" smtClean="0"/>
              <a:t>E3 for 12 months in </a:t>
            </a:r>
            <a:r>
              <a:rPr lang="en-US" sz="1800" smtClean="0">
                <a:hlinkClick r:id="rId3"/>
              </a:rPr>
              <a:t>2008</a:t>
            </a:r>
            <a:r>
              <a:rPr lang="en-US" sz="1800" smtClean="0"/>
              <a:t>:	$1,587.90 x 12 =  $19,054.80</a:t>
            </a:r>
          </a:p>
          <a:p>
            <a:pPr eaLnBrk="1" hangingPunct="1">
              <a:lnSpc>
                <a:spcPct val="80000"/>
              </a:lnSpc>
            </a:pPr>
            <a:r>
              <a:rPr lang="en-US" sz="1800" smtClean="0"/>
              <a:t>E4 for 12 months in </a:t>
            </a:r>
            <a:r>
              <a:rPr lang="en-US" sz="1800" smtClean="0">
                <a:hlinkClick r:id="rId4"/>
              </a:rPr>
              <a:t>2009</a:t>
            </a:r>
            <a:r>
              <a:rPr lang="en-US" sz="1800" smtClean="0"/>
              <a:t>:	$1,920.90 x 12 =  $23,050.80</a:t>
            </a:r>
          </a:p>
          <a:p>
            <a:pPr eaLnBrk="1" hangingPunct="1">
              <a:lnSpc>
                <a:spcPct val="80000"/>
              </a:lnSpc>
              <a:buFontTx/>
              <a:buNone/>
            </a:pPr>
            <a:r>
              <a:rPr lang="en-US" sz="1800" smtClean="0"/>
              <a:t>                                                           		--------------							$59,612.40 / 36 = </a:t>
            </a:r>
            <a:endParaRPr lang="en-US" sz="800" smtClean="0"/>
          </a:p>
          <a:p>
            <a:pPr eaLnBrk="1" hangingPunct="1">
              <a:lnSpc>
                <a:spcPct val="80000"/>
              </a:lnSpc>
              <a:buFontTx/>
              <a:buNone/>
            </a:pPr>
            <a:endParaRPr lang="en-US" sz="800" smtClean="0"/>
          </a:p>
          <a:p>
            <a:pPr eaLnBrk="1" hangingPunct="1">
              <a:lnSpc>
                <a:spcPct val="80000"/>
              </a:lnSpc>
              <a:buFontTx/>
              <a:buNone/>
            </a:pPr>
            <a:r>
              <a:rPr lang="en-US" sz="2000" smtClean="0"/>
              <a:t>High 36 Average:		</a:t>
            </a:r>
            <a:r>
              <a:rPr lang="en-US" sz="2000" b="1" smtClean="0"/>
              <a:t>$1,655.90</a:t>
            </a:r>
            <a:r>
              <a:rPr lang="en-US" sz="2000" smtClean="0"/>
              <a:t>	</a:t>
            </a:r>
          </a:p>
        </p:txBody>
      </p:sp>
      <p:sp>
        <p:nvSpPr>
          <p:cNvPr id="21508" name="AutoShape 5">
            <a:hlinkClick r:id="rId5" action="ppaction://hlinksldjump" highlightClick="1"/>
          </p:cNvPr>
          <p:cNvSpPr>
            <a:spLocks noChangeArrowheads="1"/>
          </p:cNvSpPr>
          <p:nvPr/>
        </p:nvSpPr>
        <p:spPr bwMode="auto">
          <a:xfrm>
            <a:off x="7772400" y="57150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21509"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21510" name="AutoShape 5">
            <a:hlinkClick r:id="rId6"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3200" smtClean="0">
                <a:solidFill>
                  <a:srgbClr val="336600"/>
                </a:solidFill>
              </a:rPr>
              <a:t>Step 2: Compute Retired Pay</a:t>
            </a:r>
          </a:p>
        </p:txBody>
      </p:sp>
      <p:sp>
        <p:nvSpPr>
          <p:cNvPr id="22531" name="Rectangle 3"/>
          <p:cNvSpPr>
            <a:spLocks noGrp="1" noChangeArrowheads="1"/>
          </p:cNvSpPr>
          <p:nvPr>
            <p:ph type="body" idx="1"/>
          </p:nvPr>
        </p:nvSpPr>
        <p:spPr>
          <a:xfrm>
            <a:off x="457200" y="1600200"/>
            <a:ext cx="8229600" cy="2286000"/>
          </a:xfrm>
        </p:spPr>
        <p:txBody>
          <a:bodyPr/>
          <a:lstStyle/>
          <a:p>
            <a:pPr algn="ctr" eaLnBrk="1" hangingPunct="1">
              <a:buFontTx/>
              <a:buNone/>
            </a:pPr>
            <a:r>
              <a:rPr lang="en-US" sz="2400" smtClean="0"/>
              <a:t>There are two ways to calculate retired pay. The first is by Disability Percentage and the second is by Years of Service. If eligible for Retired Pay, the higher of the two will be received.  In order to receive a CRSC Offset estimation (Step 3), both calculations must be utilized.</a:t>
            </a:r>
          </a:p>
        </p:txBody>
      </p:sp>
      <p:sp>
        <p:nvSpPr>
          <p:cNvPr id="22532" name="AutoShape 5">
            <a:hlinkClick r:id="rId2" action="ppaction://hlinksldjump" highlightClick="1"/>
          </p:cNvPr>
          <p:cNvSpPr>
            <a:spLocks noChangeArrowheads="1"/>
          </p:cNvSpPr>
          <p:nvPr/>
        </p:nvSpPr>
        <p:spPr bwMode="auto">
          <a:xfrm>
            <a:off x="7848600" y="5791200"/>
            <a:ext cx="9144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22533"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22534"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r>
              <a:rPr lang="en-US" sz="4000" smtClean="0"/>
              <a:t> </a:t>
            </a:r>
          </a:p>
        </p:txBody>
      </p:sp>
      <p:sp>
        <p:nvSpPr>
          <p:cNvPr id="23555"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z="2000" smtClean="0"/>
              <a:t>	The disability percentage is the percent that the Military has distinguished as the physical percent of disability. To find Retired Pay based on Disability Percentage:</a:t>
            </a:r>
          </a:p>
          <a:p>
            <a:pPr eaLnBrk="1" hangingPunct="1">
              <a:lnSpc>
                <a:spcPct val="90000"/>
              </a:lnSpc>
              <a:buFontTx/>
              <a:buNone/>
            </a:pPr>
            <a:endParaRPr lang="en-US" sz="2000" smtClean="0"/>
          </a:p>
          <a:p>
            <a:pPr eaLnBrk="1" hangingPunct="1">
              <a:lnSpc>
                <a:spcPct val="90000"/>
              </a:lnSpc>
            </a:pPr>
            <a:r>
              <a:rPr lang="en-US" sz="1800" smtClean="0"/>
              <a:t>High 36 x Disability Percentage</a:t>
            </a:r>
          </a:p>
          <a:p>
            <a:pPr lvl="4" eaLnBrk="1" hangingPunct="1">
              <a:lnSpc>
                <a:spcPct val="90000"/>
              </a:lnSpc>
            </a:pPr>
            <a:r>
              <a:rPr lang="en-US" sz="1800" smtClean="0"/>
              <a:t>If the Disability % is greater than 70%, High 36 will be multiplied by 75%, otherwise it will be multiplied by the Disability %</a:t>
            </a:r>
          </a:p>
          <a:p>
            <a:pPr lvl="4" eaLnBrk="1" hangingPunct="1">
              <a:lnSpc>
                <a:spcPct val="90000"/>
              </a:lnSpc>
            </a:pPr>
            <a:r>
              <a:rPr lang="en-US" sz="1800" smtClean="0"/>
              <a:t>$1,655.90 x .50 = $827</a:t>
            </a:r>
          </a:p>
          <a:p>
            <a:pPr lvl="4" eaLnBrk="1" hangingPunct="1">
              <a:lnSpc>
                <a:spcPct val="90000"/>
              </a:lnSpc>
            </a:pPr>
            <a:endParaRPr lang="en-US" sz="800" smtClean="0"/>
          </a:p>
          <a:p>
            <a:pPr eaLnBrk="1" hangingPunct="1">
              <a:lnSpc>
                <a:spcPct val="90000"/>
              </a:lnSpc>
              <a:buFontTx/>
              <a:buNone/>
            </a:pPr>
            <a:r>
              <a:rPr lang="en-US" sz="2000" b="1" smtClean="0"/>
              <a:t>Retired Pay Based on Disability Percentage =	 $827</a:t>
            </a:r>
          </a:p>
        </p:txBody>
      </p:sp>
      <p:sp>
        <p:nvSpPr>
          <p:cNvPr id="23556" name="AutoShape 4">
            <a:hlinkClick r:id="rId2" action="ppaction://hlinksldjump" highlightClick="1"/>
          </p:cNvPr>
          <p:cNvSpPr>
            <a:spLocks noChangeArrowheads="1"/>
          </p:cNvSpPr>
          <p:nvPr/>
        </p:nvSpPr>
        <p:spPr bwMode="auto">
          <a:xfrm>
            <a:off x="7772400" y="5715000"/>
            <a:ext cx="9906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23557"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23558"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24579" name="Rectangle 3"/>
          <p:cNvSpPr>
            <a:spLocks noGrp="1" noChangeArrowheads="1"/>
          </p:cNvSpPr>
          <p:nvPr>
            <p:ph type="body" idx="1"/>
          </p:nvPr>
        </p:nvSpPr>
        <p:spPr/>
        <p:txBody>
          <a:bodyPr/>
          <a:lstStyle/>
          <a:p>
            <a:pPr eaLnBrk="1" hangingPunct="1">
              <a:buFontTx/>
              <a:buNone/>
            </a:pPr>
            <a:r>
              <a:rPr lang="en-US" sz="2800" smtClean="0"/>
              <a:t>	</a:t>
            </a:r>
            <a:r>
              <a:rPr lang="en-US" sz="2000" smtClean="0"/>
              <a:t>Years of Service is multiplied by 2.5%, which is yearly percent of pay earned towards retirement, and that product is multiplied by high 36.</a:t>
            </a:r>
          </a:p>
          <a:p>
            <a:pPr eaLnBrk="1" hangingPunct="1">
              <a:buFontTx/>
              <a:buNone/>
            </a:pPr>
            <a:endParaRPr lang="en-US" sz="1000" smtClean="0"/>
          </a:p>
          <a:p>
            <a:pPr eaLnBrk="1" hangingPunct="1"/>
            <a:r>
              <a:rPr lang="en-US" sz="1800" smtClean="0"/>
              <a:t>YOS x 2.5% = service multiplier</a:t>
            </a:r>
          </a:p>
          <a:p>
            <a:pPr lvl="4" eaLnBrk="1" hangingPunct="1"/>
            <a:r>
              <a:rPr lang="en-US" sz="1800" smtClean="0"/>
              <a:t>3 x 0.025 		   = 0.075</a:t>
            </a:r>
          </a:p>
          <a:p>
            <a:pPr eaLnBrk="1" hangingPunct="1"/>
            <a:r>
              <a:rPr lang="en-US" sz="1800" smtClean="0"/>
              <a:t>Service Multiplier x  High 36 = Retired Pay based on YOS</a:t>
            </a:r>
          </a:p>
          <a:p>
            <a:pPr lvl="4" eaLnBrk="1" hangingPunct="1"/>
            <a:r>
              <a:rPr lang="en-US" sz="1800" smtClean="0"/>
              <a:t>0.075 x $1,655.90 = $124</a:t>
            </a:r>
          </a:p>
          <a:p>
            <a:pPr eaLnBrk="1" hangingPunct="1">
              <a:buFontTx/>
              <a:buNone/>
            </a:pPr>
            <a:r>
              <a:rPr lang="en-US" sz="2400" b="1" smtClean="0"/>
              <a:t>Retired Pay Based on Years of Service  = $124</a:t>
            </a:r>
            <a:r>
              <a:rPr lang="en-US" sz="2800" smtClean="0"/>
              <a:t>	</a:t>
            </a:r>
            <a:r>
              <a:rPr lang="en-US" sz="4400" smtClean="0"/>
              <a:t>		</a:t>
            </a:r>
            <a:r>
              <a:rPr lang="en-US" sz="3600" smtClean="0"/>
              <a:t>					</a:t>
            </a:r>
          </a:p>
        </p:txBody>
      </p:sp>
      <p:sp>
        <p:nvSpPr>
          <p:cNvPr id="24580" name="AutoShape 4">
            <a:hlinkClick r:id="rId2" action="ppaction://hlinksldjump" highlightClick="1"/>
          </p:cNvPr>
          <p:cNvSpPr>
            <a:spLocks noChangeArrowheads="1"/>
          </p:cNvSpPr>
          <p:nvPr/>
        </p:nvSpPr>
        <p:spPr bwMode="auto">
          <a:xfrm>
            <a:off x="7772400" y="5715000"/>
            <a:ext cx="9906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24581"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24582"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25603" name="Rectangle 3"/>
          <p:cNvSpPr>
            <a:spLocks noGrp="1" noChangeArrowheads="1"/>
          </p:cNvSpPr>
          <p:nvPr>
            <p:ph type="body" idx="4294967295"/>
          </p:nvPr>
        </p:nvSpPr>
        <p:spPr>
          <a:xfrm>
            <a:off x="228600" y="1600200"/>
            <a:ext cx="8915400" cy="2438400"/>
          </a:xfrm>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$827 - $124 = $703</a:t>
            </a:r>
          </a:p>
          <a:p>
            <a:pPr lvl="4" eaLnBrk="1" hangingPunct="1"/>
            <a:endParaRPr lang="en-US" sz="1800" smtClean="0"/>
          </a:p>
          <a:p>
            <a:pPr eaLnBrk="1" hangingPunct="1">
              <a:buFontTx/>
              <a:buNone/>
            </a:pPr>
            <a:r>
              <a:rPr lang="en-US" sz="2000" b="1" smtClean="0"/>
              <a:t>CRSC Offset 		        = $703</a:t>
            </a:r>
          </a:p>
        </p:txBody>
      </p:sp>
      <p:sp>
        <p:nvSpPr>
          <p:cNvPr id="25604" name="AutoShape 4">
            <a:hlinkClick r:id="rId2" action="ppaction://hlinksldjump" highlightClick="1"/>
          </p:cNvPr>
          <p:cNvSpPr>
            <a:spLocks noChangeArrowheads="1"/>
          </p:cNvSpPr>
          <p:nvPr/>
        </p:nvSpPr>
        <p:spPr bwMode="auto">
          <a:xfrm>
            <a:off x="7696200" y="5715000"/>
            <a:ext cx="10668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25605"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25606"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26627" name="Rectangle 3"/>
          <p:cNvSpPr>
            <a:spLocks noGrp="1" noChangeArrowheads="1"/>
          </p:cNvSpPr>
          <p:nvPr>
            <p:ph type="body" idx="1"/>
          </p:nvPr>
        </p:nvSpPr>
        <p:spPr>
          <a:xfrm>
            <a:off x="457200" y="1600200"/>
            <a:ext cx="8229600" cy="3657600"/>
          </a:xfrm>
        </p:spPr>
        <p:txBody>
          <a:bodyPr/>
          <a:lstStyle/>
          <a:p>
            <a:pPr algn="ctr" eaLnBrk="1" hangingPunct="1">
              <a:lnSpc>
                <a:spcPct val="8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80000"/>
              </a:lnSpc>
              <a:buFontTx/>
              <a:buNone/>
            </a:pPr>
            <a:endParaRPr lang="en-US" sz="2000" smtClean="0"/>
          </a:p>
          <a:p>
            <a:pPr eaLnBrk="1" hangingPunct="1">
              <a:lnSpc>
                <a:spcPct val="80000"/>
              </a:lnSpc>
            </a:pPr>
            <a:r>
              <a:rPr lang="en-US" sz="1800" smtClean="0">
                <a:hlinkClick r:id="rId2"/>
              </a:rPr>
              <a:t>CRSC Award</a:t>
            </a:r>
            <a:r>
              <a:rPr lang="en-US" sz="1800" smtClean="0"/>
              <a:t>– CRSC Offset = CRSC Entitlement</a:t>
            </a:r>
          </a:p>
          <a:p>
            <a:pPr lvl="4" eaLnBrk="1" hangingPunct="1">
              <a:lnSpc>
                <a:spcPct val="80000"/>
              </a:lnSpc>
            </a:pPr>
            <a:r>
              <a:rPr lang="en-US" sz="1800" smtClean="0"/>
              <a:t>$1,272 - $703 = $569 </a:t>
            </a:r>
          </a:p>
          <a:p>
            <a:pPr lvl="2" eaLnBrk="1" hangingPunct="1">
              <a:lnSpc>
                <a:spcPct val="80000"/>
              </a:lnSpc>
              <a:buFontTx/>
              <a:buNone/>
            </a:pPr>
            <a:r>
              <a:rPr lang="en-US" sz="1800" smtClean="0"/>
              <a:t>		 ***This exceeds Retired Pay based </a:t>
            </a:r>
          </a:p>
          <a:p>
            <a:pPr lvl="2" eaLnBrk="1" hangingPunct="1">
              <a:lnSpc>
                <a:spcPct val="80000"/>
              </a:lnSpc>
              <a:buFontTx/>
              <a:buNone/>
            </a:pPr>
            <a:r>
              <a:rPr lang="en-US" sz="1800" smtClean="0"/>
              <a:t>		on YOS ($124)</a:t>
            </a:r>
          </a:p>
          <a:p>
            <a:pPr eaLnBrk="1" hangingPunct="1">
              <a:lnSpc>
                <a:spcPct val="80000"/>
              </a:lnSpc>
              <a:buFontTx/>
              <a:buNone/>
            </a:pPr>
            <a:r>
              <a:rPr lang="en-US" sz="2000" b="1" smtClean="0"/>
              <a:t>CRSC Entitlement	           = $124</a:t>
            </a:r>
          </a:p>
        </p:txBody>
      </p:sp>
      <p:sp>
        <p:nvSpPr>
          <p:cNvPr id="26628" name="AutoShape 4">
            <a:hlinkClick r:id="" action="ppaction://hlinkshowjump?jump=nextslide" highlightClick="1"/>
          </p:cNvPr>
          <p:cNvSpPr>
            <a:spLocks noChangeArrowheads="1"/>
          </p:cNvSpPr>
          <p:nvPr/>
        </p:nvSpPr>
        <p:spPr bwMode="auto">
          <a:xfrm>
            <a:off x="63246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26629"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26630"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r>
              <a:rPr lang="en-US" smtClean="0"/>
              <a:t> </a:t>
            </a:r>
          </a:p>
        </p:txBody>
      </p:sp>
      <p:sp>
        <p:nvSpPr>
          <p:cNvPr id="27651" name="Rectangle 3"/>
          <p:cNvSpPr>
            <a:spLocks noGrp="1" noChangeArrowheads="1"/>
          </p:cNvSpPr>
          <p:nvPr>
            <p:ph type="body" idx="1"/>
          </p:nvPr>
        </p:nvSpPr>
        <p:spPr>
          <a:xfrm>
            <a:off x="228600" y="1600200"/>
            <a:ext cx="8915400" cy="3505200"/>
          </a:xfrm>
        </p:spPr>
        <p:txBody>
          <a:bodyPr/>
          <a:lstStyle/>
          <a:p>
            <a:pPr eaLnBrk="1" hangingPunct="1">
              <a:lnSpc>
                <a:spcPct val="80000"/>
              </a:lnSpc>
              <a:buFontTx/>
              <a:buNone/>
            </a:pPr>
            <a:r>
              <a:rPr lang="en-US" sz="2400" smtClean="0"/>
              <a:t>The Total Monthly Pay is the sum of retired disability compensations</a:t>
            </a:r>
          </a:p>
          <a:p>
            <a:pPr eaLnBrk="1" hangingPunct="1">
              <a:lnSpc>
                <a:spcPct val="80000"/>
              </a:lnSpc>
              <a:buFontTx/>
              <a:buNone/>
            </a:pPr>
            <a:endParaRPr lang="en-US" sz="2400" smtClean="0"/>
          </a:p>
          <a:p>
            <a:pPr eaLnBrk="1" hangingPunct="1">
              <a:lnSpc>
                <a:spcPct val="80000"/>
              </a:lnSpc>
            </a:pPr>
            <a:r>
              <a:rPr lang="en-US" sz="2000" smtClean="0"/>
              <a:t>VA Pay + *Retired Pay + CRSC </a:t>
            </a:r>
          </a:p>
          <a:p>
            <a:pPr eaLnBrk="1" hangingPunct="1">
              <a:lnSpc>
                <a:spcPct val="80000"/>
              </a:lnSpc>
              <a:buFontTx/>
              <a:buNone/>
            </a:pPr>
            <a:r>
              <a:rPr lang="en-US" sz="2000" smtClean="0"/>
              <a:t>	* Retired Pay = Retired Pay Disability – VA Pay</a:t>
            </a:r>
          </a:p>
          <a:p>
            <a:pPr lvl="2" eaLnBrk="1" hangingPunct="1">
              <a:lnSpc>
                <a:spcPct val="80000"/>
              </a:lnSpc>
            </a:pPr>
            <a:r>
              <a:rPr lang="en-US" sz="2000" smtClean="0">
                <a:hlinkClick r:id="rId2"/>
              </a:rPr>
              <a:t>VA Pay</a:t>
            </a:r>
            <a:r>
              <a:rPr lang="en-US" sz="2000" smtClean="0"/>
              <a:t>:				$1,661</a:t>
            </a:r>
          </a:p>
          <a:p>
            <a:pPr lvl="2" eaLnBrk="1" hangingPunct="1">
              <a:lnSpc>
                <a:spcPct val="80000"/>
              </a:lnSpc>
            </a:pPr>
            <a:r>
              <a:rPr lang="en-US" sz="2000" smtClean="0"/>
              <a:t>Retired Pay: ($827 - $1,661)    =	$       0</a:t>
            </a:r>
          </a:p>
          <a:p>
            <a:pPr lvl="2" eaLnBrk="1" hangingPunct="1">
              <a:lnSpc>
                <a:spcPct val="80000"/>
              </a:lnSpc>
            </a:pPr>
            <a:r>
              <a:rPr lang="en-US" sz="2000" smtClean="0"/>
              <a:t>CRSC: (can’t exceed YOS)		$   124</a:t>
            </a:r>
          </a:p>
          <a:p>
            <a:pPr eaLnBrk="1" hangingPunct="1">
              <a:lnSpc>
                <a:spcPct val="80000"/>
              </a:lnSpc>
              <a:buFontTx/>
              <a:buNone/>
            </a:pPr>
            <a:r>
              <a:rPr lang="en-US" sz="2000" smtClean="0"/>
              <a:t>                                                                                -----------</a:t>
            </a:r>
          </a:p>
          <a:p>
            <a:pPr eaLnBrk="1" hangingPunct="1">
              <a:lnSpc>
                <a:spcPct val="80000"/>
              </a:lnSpc>
              <a:buFontTx/>
              <a:buNone/>
            </a:pPr>
            <a:r>
              <a:rPr lang="en-US" sz="2400" smtClean="0"/>
              <a:t>          Total Monthly Compensation:      	$1,785</a:t>
            </a:r>
            <a:endParaRPr lang="en-US" sz="2400" b="1" smtClean="0"/>
          </a:p>
          <a:p>
            <a:pPr eaLnBrk="1" hangingPunct="1">
              <a:lnSpc>
                <a:spcPct val="80000"/>
              </a:lnSpc>
              <a:buFontTx/>
              <a:buNone/>
            </a:pPr>
            <a:endParaRPr lang="en-US" sz="1800" smtClean="0"/>
          </a:p>
        </p:txBody>
      </p:sp>
      <p:sp>
        <p:nvSpPr>
          <p:cNvPr id="27652"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27653" name="AutoShape 7">
            <a:hlinkClick r:id="rId3" highlightClick="1"/>
          </p:cNvPr>
          <p:cNvSpPr>
            <a:spLocks noChangeArrowheads="1"/>
          </p:cNvSpPr>
          <p:nvPr/>
        </p:nvSpPr>
        <p:spPr bwMode="auto">
          <a:xfrm>
            <a:off x="6400800" y="5867400"/>
            <a:ext cx="2438400" cy="8382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27654" name="AutoShape 5">
            <a:hlinkClick r:id="rId4"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solidFill>
                  <a:srgbClr val="336600"/>
                </a:solidFill>
              </a:rPr>
              <a:t>Situation</a:t>
            </a:r>
          </a:p>
        </p:txBody>
      </p:sp>
      <p:sp>
        <p:nvSpPr>
          <p:cNvPr id="28675" name="Rectangle 3"/>
          <p:cNvSpPr>
            <a:spLocks noGrp="1" noChangeArrowheads="1"/>
          </p:cNvSpPr>
          <p:nvPr>
            <p:ph type="body" idx="1"/>
          </p:nvPr>
        </p:nvSpPr>
        <p:spPr>
          <a:xfrm>
            <a:off x="457200" y="1600200"/>
            <a:ext cx="8229600" cy="2743200"/>
          </a:xfrm>
        </p:spPr>
        <p:txBody>
          <a:bodyPr/>
          <a:lstStyle/>
          <a:p>
            <a:pPr algn="ctr" eaLnBrk="1" hangingPunct="1">
              <a:lnSpc>
                <a:spcPct val="80000"/>
              </a:lnSpc>
              <a:buFontTx/>
              <a:buNone/>
            </a:pPr>
            <a:r>
              <a:rPr lang="en-US" sz="2200" smtClean="0"/>
              <a:t>I am a Sergeant (E6) with 6 years of service, a spouse and two children. My enlistment date was January 2004 and my medical retirement date is December 2009. I was injured while deployed to a combat zone. My military disability rating is 30%, my VA rating is 50%, and my CRSC rating is 10%. What are my estimated earnings from military and VA?</a:t>
            </a:r>
          </a:p>
          <a:p>
            <a:pPr algn="ctr" eaLnBrk="1" hangingPunct="1">
              <a:lnSpc>
                <a:spcPct val="80000"/>
              </a:lnSpc>
              <a:buFontTx/>
              <a:buNone/>
            </a:pPr>
            <a:endParaRPr lang="en-US" sz="2000" smtClean="0"/>
          </a:p>
          <a:p>
            <a:pPr eaLnBrk="1" hangingPunct="1">
              <a:lnSpc>
                <a:spcPct val="80000"/>
              </a:lnSpc>
              <a:buFontTx/>
              <a:buNone/>
            </a:pPr>
            <a:r>
              <a:rPr lang="en-US" sz="2000" smtClean="0"/>
              <a:t>Note: If you are TDRL, your military disability rating will be 50%.  We will show those calculations as well.</a:t>
            </a:r>
          </a:p>
        </p:txBody>
      </p:sp>
      <p:sp>
        <p:nvSpPr>
          <p:cNvPr id="28676"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28677" name="AutoShape 5">
            <a:hlinkClick r:id="" action="ppaction://hlinkshowjump?jump=nextslide" highlightClick="1"/>
          </p:cNvPr>
          <p:cNvSpPr>
            <a:spLocks noChangeArrowheads="1"/>
          </p:cNvSpPr>
          <p:nvPr/>
        </p:nvSpPr>
        <p:spPr bwMode="auto">
          <a:xfrm>
            <a:off x="5257800" y="5486400"/>
            <a:ext cx="3200400" cy="838200"/>
          </a:xfrm>
          <a:prstGeom prst="actionButtonBlank">
            <a:avLst/>
          </a:prstGeom>
          <a:solidFill>
            <a:srgbClr val="339966"/>
          </a:solidFill>
          <a:ln w="9525">
            <a:noFill/>
            <a:miter lim="800000"/>
            <a:headEnd/>
            <a:tailEnd/>
          </a:ln>
        </p:spPr>
        <p:txBody>
          <a:bodyPr wrap="none" anchor="ctr"/>
          <a:lstStyle/>
          <a:p>
            <a:pPr algn="ctr"/>
            <a:r>
              <a:rPr lang="en-US"/>
              <a:t>Go to Calculations</a:t>
            </a:r>
          </a:p>
        </p:txBody>
      </p:sp>
      <p:sp>
        <p:nvSpPr>
          <p:cNvPr id="28678"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3200" smtClean="0">
                <a:solidFill>
                  <a:srgbClr val="336600"/>
                </a:solidFill>
              </a:rPr>
              <a:t>Step 1: Compute basic pay for retirement purposes by using High 36 Average:</a:t>
            </a:r>
          </a:p>
        </p:txBody>
      </p:sp>
      <p:sp>
        <p:nvSpPr>
          <p:cNvPr id="29699" name="Rectangle 3"/>
          <p:cNvSpPr>
            <a:spLocks noGrp="1" noChangeArrowheads="1"/>
          </p:cNvSpPr>
          <p:nvPr>
            <p:ph type="body" idx="1"/>
          </p:nvPr>
        </p:nvSpPr>
        <p:spPr>
          <a:xfrm>
            <a:off x="457200" y="1600200"/>
            <a:ext cx="8229600" cy="3352800"/>
          </a:xfrm>
        </p:spPr>
        <p:txBody>
          <a:bodyPr/>
          <a:lstStyle/>
          <a:p>
            <a:pPr eaLnBrk="1" hangingPunct="1">
              <a:lnSpc>
                <a:spcPct val="80000"/>
              </a:lnSpc>
              <a:buFontTx/>
              <a:buNone/>
            </a:pPr>
            <a:r>
              <a:rPr lang="en-US" sz="2000" smtClean="0"/>
              <a:t>High 36 is the average of the high 36 paid months of service. In this example, the paid amounts are from 2007, 2008 and 2009 military basic pay tables.  Click on the links to view the tables.</a:t>
            </a:r>
          </a:p>
          <a:p>
            <a:pPr eaLnBrk="1" hangingPunct="1">
              <a:lnSpc>
                <a:spcPct val="80000"/>
              </a:lnSpc>
              <a:buFontTx/>
              <a:buNone/>
            </a:pPr>
            <a:endParaRPr lang="en-US" sz="2000" smtClean="0"/>
          </a:p>
          <a:p>
            <a:pPr eaLnBrk="1" hangingPunct="1">
              <a:lnSpc>
                <a:spcPct val="80000"/>
              </a:lnSpc>
              <a:buFontTx/>
              <a:buNone/>
            </a:pPr>
            <a:r>
              <a:rPr lang="en-US" sz="1800" smtClean="0"/>
              <a:t>Add the 36 highest paid months and divide the total by 36:</a:t>
            </a:r>
          </a:p>
          <a:p>
            <a:pPr eaLnBrk="1" hangingPunct="1">
              <a:lnSpc>
                <a:spcPct val="80000"/>
              </a:lnSpc>
            </a:pPr>
            <a:r>
              <a:rPr lang="en-US" sz="1800" smtClean="0"/>
              <a:t>E5 for 12 months in </a:t>
            </a:r>
            <a:r>
              <a:rPr lang="en-US" sz="1800" smtClean="0">
                <a:hlinkClick r:id="rId2"/>
              </a:rPr>
              <a:t>2007</a:t>
            </a:r>
            <a:r>
              <a:rPr lang="en-US" sz="1800" smtClean="0"/>
              <a:t>:	$2,073.00 x 12 =	$24,876.00</a:t>
            </a:r>
          </a:p>
          <a:p>
            <a:pPr eaLnBrk="1" hangingPunct="1">
              <a:lnSpc>
                <a:spcPct val="80000"/>
              </a:lnSpc>
            </a:pPr>
            <a:r>
              <a:rPr lang="en-US" sz="1800" smtClean="0"/>
              <a:t>E5 for 12 months in </a:t>
            </a:r>
            <a:r>
              <a:rPr lang="en-US" sz="1800" smtClean="0">
                <a:hlinkClick r:id="rId3"/>
              </a:rPr>
              <a:t>2008</a:t>
            </a:r>
            <a:r>
              <a:rPr lang="en-US" sz="1800" smtClean="0"/>
              <a:t>:	$2,247.30 x 12 =	$26,967.60</a:t>
            </a:r>
          </a:p>
          <a:p>
            <a:pPr eaLnBrk="1" hangingPunct="1">
              <a:lnSpc>
                <a:spcPct val="80000"/>
              </a:lnSpc>
            </a:pPr>
            <a:r>
              <a:rPr lang="en-US" sz="1800" smtClean="0"/>
              <a:t>E6 for 12 months in </a:t>
            </a:r>
            <a:r>
              <a:rPr lang="en-US" sz="1800" smtClean="0">
                <a:hlinkClick r:id="rId4"/>
              </a:rPr>
              <a:t>2009</a:t>
            </a:r>
            <a:r>
              <a:rPr lang="en-US" sz="1800" smtClean="0"/>
              <a:t>:	$2,602.20 x 12 =	$31,226.40</a:t>
            </a:r>
          </a:p>
          <a:p>
            <a:pPr eaLnBrk="1" hangingPunct="1">
              <a:lnSpc>
                <a:spcPct val="80000"/>
              </a:lnSpc>
              <a:buFontTx/>
              <a:buNone/>
            </a:pPr>
            <a:r>
              <a:rPr lang="en-US" sz="1800" smtClean="0"/>
              <a:t>                                                           		--------------							$83,070 / 36 = </a:t>
            </a:r>
          </a:p>
          <a:p>
            <a:pPr eaLnBrk="1" hangingPunct="1">
              <a:lnSpc>
                <a:spcPct val="80000"/>
              </a:lnSpc>
              <a:buFontTx/>
              <a:buNone/>
            </a:pPr>
            <a:endParaRPr lang="en-US" sz="1800" b="1" smtClean="0"/>
          </a:p>
          <a:p>
            <a:pPr eaLnBrk="1" hangingPunct="1">
              <a:lnSpc>
                <a:spcPct val="80000"/>
              </a:lnSpc>
              <a:buFontTx/>
              <a:buNone/>
            </a:pPr>
            <a:r>
              <a:rPr lang="en-US" sz="2000" b="1" smtClean="0"/>
              <a:t>High 36 Average:	             			$2,307.50</a:t>
            </a:r>
          </a:p>
        </p:txBody>
      </p:sp>
      <p:sp>
        <p:nvSpPr>
          <p:cNvPr id="29700" name="AutoShape 5">
            <a:hlinkClick r:id="" action="ppaction://hlinkshowjump?jump=nextslide" highlightClick="1"/>
          </p:cNvPr>
          <p:cNvSpPr>
            <a:spLocks noChangeArrowheads="1"/>
          </p:cNvSpPr>
          <p:nvPr/>
        </p:nvSpPr>
        <p:spPr bwMode="auto">
          <a:xfrm>
            <a:off x="7696200" y="5638800"/>
            <a:ext cx="10668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29701"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29702" name="AutoShape 5">
            <a:hlinkClick r:id="rId5"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3200" smtClean="0">
                <a:solidFill>
                  <a:srgbClr val="336600"/>
                </a:solidFill>
              </a:rPr>
              <a:t>Step 2: Compute Retired Pay</a:t>
            </a:r>
          </a:p>
        </p:txBody>
      </p:sp>
      <p:sp>
        <p:nvSpPr>
          <p:cNvPr id="30723" name="Rectangle 3"/>
          <p:cNvSpPr>
            <a:spLocks noGrp="1" noChangeArrowheads="1"/>
          </p:cNvSpPr>
          <p:nvPr>
            <p:ph type="body" idx="1"/>
          </p:nvPr>
        </p:nvSpPr>
        <p:spPr>
          <a:xfrm>
            <a:off x="457200" y="1600200"/>
            <a:ext cx="8229600" cy="2438400"/>
          </a:xfrm>
          <a:noFill/>
        </p:spPr>
        <p:txBody>
          <a:bodyPr/>
          <a:lstStyle/>
          <a:p>
            <a:pPr algn="ctr" eaLnBrk="1" hangingPunct="1">
              <a:lnSpc>
                <a:spcPct val="90000"/>
              </a:lnSpc>
              <a:buFontTx/>
              <a:buNone/>
            </a:pPr>
            <a:r>
              <a:rPr lang="en-US" sz="2800" smtClean="0"/>
              <a:t>There are two ways to calculate retired pay. The first is by Disability Percentage and the second is by Years of Service. If eligible for Retired Pay, the higher of the two will be received.  In order to receive a CRSC Offset estimation (Step 3), both calculations must be utilized.</a:t>
            </a:r>
          </a:p>
        </p:txBody>
      </p:sp>
      <p:sp>
        <p:nvSpPr>
          <p:cNvPr id="30724" name="AutoShape 5">
            <a:hlinkClick r:id="" action="ppaction://hlinkshowjump?jump=nextslide" highlightClick="1"/>
          </p:cNvPr>
          <p:cNvSpPr>
            <a:spLocks noChangeArrowheads="1"/>
          </p:cNvSpPr>
          <p:nvPr/>
        </p:nvSpPr>
        <p:spPr bwMode="auto">
          <a:xfrm>
            <a:off x="7772400" y="5715000"/>
            <a:ext cx="9906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30725"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30726"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solidFill>
                  <a:srgbClr val="336600"/>
                </a:solidFill>
              </a:rPr>
              <a:t>Introduction</a:t>
            </a:r>
          </a:p>
        </p:txBody>
      </p:sp>
      <p:sp>
        <p:nvSpPr>
          <p:cNvPr id="4099" name="Rectangle 3"/>
          <p:cNvSpPr>
            <a:spLocks noGrp="1" noChangeArrowheads="1"/>
          </p:cNvSpPr>
          <p:nvPr>
            <p:ph type="body" idx="1"/>
          </p:nvPr>
        </p:nvSpPr>
        <p:spPr>
          <a:xfrm>
            <a:off x="457200" y="1524000"/>
            <a:ext cx="8229600" cy="4525963"/>
          </a:xfrm>
        </p:spPr>
        <p:txBody>
          <a:bodyPr/>
          <a:lstStyle/>
          <a:p>
            <a:pPr eaLnBrk="1" hangingPunct="1">
              <a:lnSpc>
                <a:spcPct val="80000"/>
              </a:lnSpc>
              <a:buClr>
                <a:schemeClr val="bg1"/>
              </a:buClr>
            </a:pPr>
            <a:r>
              <a:rPr lang="en-US" sz="2200" smtClean="0"/>
              <a:t>This estimator takes into account Retired Pay, </a:t>
            </a:r>
            <a:r>
              <a:rPr lang="en-US" sz="2200" smtClean="0">
                <a:hlinkClick r:id="rId2" action="ppaction://hlinksldjump"/>
              </a:rPr>
              <a:t>Combat Related Special Compensation (CRSC), </a:t>
            </a:r>
            <a:r>
              <a:rPr lang="en-US" sz="2200" smtClean="0">
                <a:hlinkClick r:id="rId3" action="ppaction://hlinksldjump"/>
              </a:rPr>
              <a:t>Concurrent Retirement and Disability Pay (CRDP), </a:t>
            </a:r>
            <a:r>
              <a:rPr lang="en-US" sz="2200" smtClean="0"/>
              <a:t>and Veterans Affairs (VA) Disability Pay. </a:t>
            </a:r>
          </a:p>
          <a:p>
            <a:pPr algn="ctr" eaLnBrk="1" hangingPunct="1">
              <a:lnSpc>
                <a:spcPct val="80000"/>
              </a:lnSpc>
              <a:buFontTx/>
              <a:buNone/>
            </a:pPr>
            <a:endParaRPr lang="en-US" sz="1000" smtClean="0"/>
          </a:p>
          <a:p>
            <a:pPr eaLnBrk="1" hangingPunct="1">
              <a:lnSpc>
                <a:spcPct val="80000"/>
              </a:lnSpc>
              <a:buClr>
                <a:schemeClr val="bg1"/>
              </a:buClr>
            </a:pPr>
            <a:r>
              <a:rPr lang="en-US" sz="2200" smtClean="0"/>
              <a:t>There are two versions of the estimator.  The first one provides situational examples that illustrate how retired disability pay is calculated.  The second one provides a personalized tool to input individual disability ratings, CRSC percentage, and dependent information.  Both estimators provide an estimate of possible total monthly compensation.</a:t>
            </a:r>
          </a:p>
          <a:p>
            <a:pPr eaLnBrk="1" hangingPunct="1">
              <a:lnSpc>
                <a:spcPct val="80000"/>
              </a:lnSpc>
              <a:buClr>
                <a:schemeClr val="bg1"/>
              </a:buClr>
            </a:pPr>
            <a:endParaRPr lang="en-US" sz="1000" smtClean="0"/>
          </a:p>
          <a:p>
            <a:pPr eaLnBrk="1" hangingPunct="1">
              <a:lnSpc>
                <a:spcPct val="80000"/>
              </a:lnSpc>
              <a:buClr>
                <a:schemeClr val="bg1"/>
              </a:buClr>
            </a:pPr>
            <a:r>
              <a:rPr lang="en-US" sz="2200" smtClean="0"/>
              <a:t>The situational estimator will assist in calculating the High 36 Base Pay Amount which will be needed in the personalized estimator.</a:t>
            </a:r>
          </a:p>
          <a:p>
            <a:pPr algn="ctr" eaLnBrk="1" hangingPunct="1">
              <a:lnSpc>
                <a:spcPct val="80000"/>
              </a:lnSpc>
              <a:buFontTx/>
              <a:buNone/>
            </a:pPr>
            <a:endParaRPr lang="en-US" sz="2200" smtClean="0"/>
          </a:p>
        </p:txBody>
      </p:sp>
      <p:sp>
        <p:nvSpPr>
          <p:cNvPr id="4100"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4101" name="AutoShape 5">
            <a:hlinkClick r:id="" action="ppaction://hlinkshowjump?jump=nextslide" highlightClick="1"/>
          </p:cNvPr>
          <p:cNvSpPr>
            <a:spLocks noChangeArrowheads="1"/>
          </p:cNvSpPr>
          <p:nvPr/>
        </p:nvSpPr>
        <p:spPr bwMode="auto">
          <a:xfrm>
            <a:off x="1752600" y="5562600"/>
            <a:ext cx="2743200" cy="1295400"/>
          </a:xfrm>
          <a:prstGeom prst="actionButtonBlank">
            <a:avLst/>
          </a:prstGeom>
          <a:solidFill>
            <a:srgbClr val="339966"/>
          </a:solidFill>
          <a:ln w="9525">
            <a:noFill/>
            <a:miter lim="800000"/>
            <a:headEnd/>
            <a:tailEnd/>
          </a:ln>
        </p:spPr>
        <p:txBody>
          <a:bodyPr wrap="none" anchor="ctr"/>
          <a:lstStyle/>
          <a:p>
            <a:pPr algn="ctr"/>
            <a:r>
              <a:rPr lang="en-US" sz="2000"/>
              <a:t>Click Here for </a:t>
            </a:r>
          </a:p>
          <a:p>
            <a:pPr algn="ctr"/>
            <a:r>
              <a:rPr lang="en-US" sz="2000"/>
              <a:t>Situational</a:t>
            </a:r>
          </a:p>
          <a:p>
            <a:pPr algn="ctr"/>
            <a:r>
              <a:rPr lang="en-US" sz="2000"/>
              <a:t> Examples!</a:t>
            </a:r>
          </a:p>
        </p:txBody>
      </p:sp>
      <p:sp>
        <p:nvSpPr>
          <p:cNvPr id="4102" name="AutoShape 6">
            <a:hlinkClick r:id="" action="ppaction://hlinkshowjump?jump=firstslide" highlightClick="1"/>
          </p:cNvPr>
          <p:cNvSpPr>
            <a:spLocks noChangeArrowheads="1"/>
          </p:cNvSpPr>
          <p:nvPr/>
        </p:nvSpPr>
        <p:spPr bwMode="auto">
          <a:xfrm>
            <a:off x="304800" y="6019800"/>
            <a:ext cx="838200" cy="609600"/>
          </a:xfrm>
          <a:prstGeom prst="actionButtonHome">
            <a:avLst/>
          </a:prstGeom>
          <a:solidFill>
            <a:srgbClr val="339966"/>
          </a:solidFill>
          <a:ln w="9525">
            <a:noFill/>
            <a:miter lim="800000"/>
            <a:headEnd/>
            <a:tailEnd/>
          </a:ln>
        </p:spPr>
        <p:txBody>
          <a:bodyPr wrap="none" anchor="ctr"/>
          <a:lstStyle/>
          <a:p>
            <a:endParaRPr lang="en-US"/>
          </a:p>
        </p:txBody>
      </p:sp>
      <p:sp>
        <p:nvSpPr>
          <p:cNvPr id="4103" name="AutoShape 7">
            <a:hlinkClick r:id="rId4" highlightClick="1"/>
          </p:cNvPr>
          <p:cNvSpPr>
            <a:spLocks noChangeArrowheads="1"/>
          </p:cNvSpPr>
          <p:nvPr/>
        </p:nvSpPr>
        <p:spPr bwMode="auto">
          <a:xfrm>
            <a:off x="5410200" y="5562600"/>
            <a:ext cx="2743200" cy="1295400"/>
          </a:xfrm>
          <a:prstGeom prst="actionButtonBlank">
            <a:avLst/>
          </a:prstGeom>
          <a:solidFill>
            <a:srgbClr val="00CC66"/>
          </a:solidFill>
          <a:ln w="9525">
            <a:noFill/>
            <a:miter lim="800000"/>
            <a:headEnd/>
            <a:tailEnd/>
          </a:ln>
        </p:spPr>
        <p:txBody>
          <a:bodyPr wrap="none" anchor="ctr"/>
          <a:lstStyle/>
          <a:p>
            <a:pPr algn="ctr"/>
            <a:r>
              <a:rPr lang="en-US" sz="2000"/>
              <a:t>Click Here to Enter</a:t>
            </a:r>
          </a:p>
          <a:p>
            <a:pPr algn="ctr"/>
            <a:r>
              <a:rPr lang="en-US" sz="2000"/>
              <a:t>Personal Disability</a:t>
            </a:r>
          </a:p>
          <a:p>
            <a:pPr algn="ctr"/>
            <a:r>
              <a:rPr lang="en-US" sz="2000"/>
              <a:t>Ratings!</a:t>
            </a:r>
          </a:p>
        </p:txBody>
      </p:sp>
    </p:spTree>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p>
        </p:txBody>
      </p:sp>
      <p:sp>
        <p:nvSpPr>
          <p:cNvPr id="31747" name="Rectangle 3"/>
          <p:cNvSpPr>
            <a:spLocks noGrp="1" noChangeArrowheads="1"/>
          </p:cNvSpPr>
          <p:nvPr>
            <p:ph type="body" idx="1"/>
          </p:nvPr>
        </p:nvSpPr>
        <p:spPr/>
        <p:txBody>
          <a:bodyPr/>
          <a:lstStyle/>
          <a:p>
            <a:pPr algn="ctr" eaLnBrk="1" hangingPunct="1">
              <a:buFontTx/>
              <a:buNone/>
            </a:pPr>
            <a:r>
              <a:rPr lang="en-US" sz="2000" smtClean="0"/>
              <a:t>The disability percentage is the percent that the Military has distinguished as the physical percent of disability. To find Retired Pay based on Disability Percentage:</a:t>
            </a:r>
          </a:p>
          <a:p>
            <a:pPr algn="ctr" eaLnBrk="1" hangingPunct="1">
              <a:buFontTx/>
              <a:buNone/>
            </a:pPr>
            <a:endParaRPr lang="en-US" sz="800" smtClean="0"/>
          </a:p>
          <a:p>
            <a:pPr eaLnBrk="1" hangingPunct="1"/>
            <a:r>
              <a:rPr lang="en-US" sz="1800" smtClean="0"/>
              <a:t>High 36 x Disability Percentage</a:t>
            </a:r>
          </a:p>
          <a:p>
            <a:pPr lvl="4" eaLnBrk="1" hangingPunct="1"/>
            <a:r>
              <a:rPr lang="en-US" sz="1800" smtClean="0"/>
              <a:t>If the Disability % is greater than 70%, High 36 will be multiplied by 75%, otherwise it will be multiplied by the Disability %</a:t>
            </a:r>
          </a:p>
          <a:p>
            <a:pPr lvl="4" eaLnBrk="1" hangingPunct="1"/>
            <a:r>
              <a:rPr lang="en-US" sz="1800" smtClean="0"/>
              <a:t>$2,307.50 x .30 = $692</a:t>
            </a:r>
          </a:p>
          <a:p>
            <a:pPr lvl="4" eaLnBrk="1" hangingPunct="1">
              <a:buFontTx/>
              <a:buNone/>
            </a:pPr>
            <a:endParaRPr lang="en-US" sz="800" smtClean="0"/>
          </a:p>
          <a:p>
            <a:pPr eaLnBrk="1" hangingPunct="1">
              <a:buFontTx/>
              <a:buNone/>
            </a:pPr>
            <a:r>
              <a:rPr lang="en-US" sz="2000" b="1" smtClean="0"/>
              <a:t>Retired Pay Based on Disability Percentage =	 $692</a:t>
            </a:r>
          </a:p>
          <a:p>
            <a:pPr eaLnBrk="1" hangingPunct="1">
              <a:buFontTx/>
              <a:buNone/>
            </a:pPr>
            <a:endParaRPr lang="en-US" sz="2000" smtClean="0"/>
          </a:p>
        </p:txBody>
      </p:sp>
      <p:sp>
        <p:nvSpPr>
          <p:cNvPr id="3174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31749" name="AutoShape 6">
            <a:hlinkClick r:id="" action="ppaction://hlinkshowjump?jump=nextslide" highlightClick="1"/>
          </p:cNvPr>
          <p:cNvSpPr>
            <a:spLocks noChangeArrowheads="1"/>
          </p:cNvSpPr>
          <p:nvPr/>
        </p:nvSpPr>
        <p:spPr bwMode="auto">
          <a:xfrm>
            <a:off x="7924800" y="59436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31750" name="AutoShape 9">
            <a:hlinkClick r:id="rId2" action="ppaction://hlinksldjump" highlightClick="1"/>
          </p:cNvPr>
          <p:cNvSpPr>
            <a:spLocks noChangeArrowheads="1"/>
          </p:cNvSpPr>
          <p:nvPr/>
        </p:nvSpPr>
        <p:spPr bwMode="auto">
          <a:xfrm>
            <a:off x="304800" y="5029200"/>
            <a:ext cx="2362200" cy="762000"/>
          </a:xfrm>
          <a:prstGeom prst="actionButtonBlank">
            <a:avLst/>
          </a:prstGeom>
          <a:solidFill>
            <a:srgbClr val="339966"/>
          </a:solidFill>
          <a:ln w="9525">
            <a:noFill/>
            <a:miter lim="800000"/>
            <a:headEnd/>
            <a:tailEnd/>
          </a:ln>
        </p:spPr>
        <p:txBody>
          <a:bodyPr wrap="none" anchor="ctr"/>
          <a:lstStyle/>
          <a:p>
            <a:pPr algn="ctr"/>
            <a:r>
              <a:rPr lang="en-US"/>
              <a:t>If TDRL, Click here </a:t>
            </a:r>
          </a:p>
          <a:p>
            <a:pPr algn="ctr"/>
            <a:r>
              <a:rPr lang="en-US"/>
              <a:t>for Calculations</a:t>
            </a:r>
          </a:p>
        </p:txBody>
      </p:sp>
      <p:sp>
        <p:nvSpPr>
          <p:cNvPr id="31751" name="AutoShape 5">
            <a:hlinkClick r:id="rId3" action="ppaction://hlinksldjump" highlightClick="1"/>
          </p:cNvPr>
          <p:cNvSpPr>
            <a:spLocks noChangeArrowheads="1"/>
          </p:cNvSpPr>
          <p:nvPr/>
        </p:nvSpPr>
        <p:spPr bwMode="auto">
          <a:xfrm>
            <a:off x="304800" y="58674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32771" name="Rectangle 3"/>
          <p:cNvSpPr>
            <a:spLocks noGrp="1" noChangeArrowheads="1"/>
          </p:cNvSpPr>
          <p:nvPr>
            <p:ph type="body" idx="1"/>
          </p:nvPr>
        </p:nvSpPr>
        <p:spPr/>
        <p:txBody>
          <a:bodyPr/>
          <a:lstStyle/>
          <a:p>
            <a:pPr eaLnBrk="1" hangingPunct="1">
              <a:buFontTx/>
              <a:buNone/>
            </a:pPr>
            <a:r>
              <a:rPr lang="en-US" smtClean="0"/>
              <a:t>	</a:t>
            </a:r>
            <a:r>
              <a:rPr lang="en-US" sz="2000" smtClean="0"/>
              <a:t>Years of Service is multiplied by 2.5%, which is yearly percent of pay earned towards retirement, and that product is multiplied by high 36.</a:t>
            </a:r>
          </a:p>
          <a:p>
            <a:pPr eaLnBrk="1" hangingPunct="1">
              <a:buFontTx/>
              <a:buNone/>
            </a:pPr>
            <a:endParaRPr lang="en-US" sz="2000" smtClean="0"/>
          </a:p>
          <a:p>
            <a:pPr eaLnBrk="1" hangingPunct="1"/>
            <a:r>
              <a:rPr lang="en-US" sz="1800" smtClean="0"/>
              <a:t>YOS x 2.5% = service multiplier</a:t>
            </a:r>
          </a:p>
          <a:p>
            <a:pPr lvl="4" eaLnBrk="1" hangingPunct="1"/>
            <a:r>
              <a:rPr lang="en-US" sz="1800" smtClean="0"/>
              <a:t>6 x 0.025 		   = 0.15</a:t>
            </a:r>
          </a:p>
          <a:p>
            <a:pPr eaLnBrk="1" hangingPunct="1"/>
            <a:r>
              <a:rPr lang="en-US" sz="1800" smtClean="0"/>
              <a:t>Service Multiplier x  High 36 = Retired Pay based on YOS</a:t>
            </a:r>
          </a:p>
          <a:p>
            <a:pPr lvl="4" eaLnBrk="1" hangingPunct="1"/>
            <a:r>
              <a:rPr lang="en-US" sz="1800" smtClean="0"/>
              <a:t>0.15 x $2,307.50 = $346</a:t>
            </a:r>
          </a:p>
          <a:p>
            <a:pPr lvl="4" eaLnBrk="1" hangingPunct="1"/>
            <a:endParaRPr lang="en-US" sz="800" smtClean="0"/>
          </a:p>
          <a:p>
            <a:pPr eaLnBrk="1" hangingPunct="1">
              <a:buFontTx/>
              <a:buNone/>
            </a:pPr>
            <a:r>
              <a:rPr lang="en-US" sz="2000" b="1" smtClean="0"/>
              <a:t>Retired Pay Based on Years of Service  = $346</a:t>
            </a:r>
          </a:p>
        </p:txBody>
      </p:sp>
      <p:sp>
        <p:nvSpPr>
          <p:cNvPr id="32772"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32773" name="AutoShape 5">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32774"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33795" name="Rectangle 3"/>
          <p:cNvSpPr>
            <a:spLocks noGrp="1" noChangeArrowheads="1"/>
          </p:cNvSpPr>
          <p:nvPr>
            <p:ph type="body" idx="1"/>
          </p:nvPr>
        </p:nvSpPr>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$692 - $346 = $346</a:t>
            </a:r>
          </a:p>
          <a:p>
            <a:pPr lvl="4" eaLnBrk="1" hangingPunct="1"/>
            <a:endParaRPr lang="en-US" sz="1800" smtClean="0"/>
          </a:p>
          <a:p>
            <a:pPr eaLnBrk="1" hangingPunct="1">
              <a:buFontTx/>
              <a:buNone/>
            </a:pPr>
            <a:r>
              <a:rPr lang="en-US" sz="2000" b="1" smtClean="0"/>
              <a:t>CRSC Offset 		        = $346</a:t>
            </a:r>
          </a:p>
          <a:p>
            <a:pPr eaLnBrk="1" hangingPunct="1">
              <a:buFontTx/>
              <a:buNone/>
            </a:pPr>
            <a:endParaRPr lang="en-US" sz="2000" smtClean="0"/>
          </a:p>
        </p:txBody>
      </p:sp>
      <p:sp>
        <p:nvSpPr>
          <p:cNvPr id="33796" name="AutoShape 5">
            <a:hlinkClick r:id="" action="ppaction://hlinkshowjump?jump=nextslide" highlightClick="1"/>
          </p:cNvPr>
          <p:cNvSpPr>
            <a:spLocks noChangeArrowheads="1"/>
          </p:cNvSpPr>
          <p:nvPr/>
        </p:nvSpPr>
        <p:spPr bwMode="auto">
          <a:xfrm>
            <a:off x="7772400" y="5715000"/>
            <a:ext cx="9906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33797"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33798"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34819" name="Rectangle 3"/>
          <p:cNvSpPr>
            <a:spLocks noGrp="1" noChangeArrowheads="1"/>
          </p:cNvSpPr>
          <p:nvPr>
            <p:ph type="body" idx="1"/>
          </p:nvPr>
        </p:nvSpPr>
        <p:spPr/>
        <p:txBody>
          <a:bodyPr/>
          <a:lstStyle/>
          <a:p>
            <a:pPr algn="ctr" eaLnBrk="1" hangingPunct="1">
              <a:lnSpc>
                <a:spcPct val="9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90000"/>
              </a:lnSpc>
              <a:buFontTx/>
              <a:buNone/>
            </a:pPr>
            <a:endParaRPr lang="en-US" sz="2000" smtClean="0"/>
          </a:p>
          <a:p>
            <a:pPr eaLnBrk="1" hangingPunct="1">
              <a:lnSpc>
                <a:spcPct val="90000"/>
              </a:lnSpc>
            </a:pPr>
            <a:r>
              <a:rPr lang="en-US" sz="1800" smtClean="0">
                <a:hlinkClick r:id="rId2"/>
              </a:rPr>
              <a:t>CRSC Award</a:t>
            </a:r>
            <a:r>
              <a:rPr lang="en-US" sz="1800" smtClean="0"/>
              <a:t> – CRSC Offset = CRSC Entitlement</a:t>
            </a:r>
          </a:p>
          <a:p>
            <a:pPr lvl="4" eaLnBrk="1" hangingPunct="1">
              <a:lnSpc>
                <a:spcPct val="90000"/>
              </a:lnSpc>
            </a:pPr>
            <a:r>
              <a:rPr lang="en-US" sz="1800" smtClean="0"/>
              <a:t>$127 - $346 = $0  </a:t>
            </a:r>
          </a:p>
          <a:p>
            <a:pPr algn="ctr" eaLnBrk="1" hangingPunct="1">
              <a:lnSpc>
                <a:spcPct val="90000"/>
              </a:lnSpc>
              <a:buFontTx/>
              <a:buNone/>
            </a:pPr>
            <a:endParaRPr lang="en-US" sz="1800" smtClean="0"/>
          </a:p>
          <a:p>
            <a:pPr eaLnBrk="1" hangingPunct="1">
              <a:lnSpc>
                <a:spcPct val="90000"/>
              </a:lnSpc>
              <a:buFontTx/>
              <a:buNone/>
            </a:pPr>
            <a:r>
              <a:rPr lang="en-US" sz="2000" b="1" smtClean="0"/>
              <a:t>CRSC Entitlement	        = $0</a:t>
            </a:r>
          </a:p>
          <a:p>
            <a:pPr eaLnBrk="1" hangingPunct="1">
              <a:lnSpc>
                <a:spcPct val="90000"/>
              </a:lnSpc>
              <a:buFontTx/>
              <a:buNone/>
            </a:pPr>
            <a:endParaRPr lang="en-US" sz="2000" smtClean="0"/>
          </a:p>
        </p:txBody>
      </p:sp>
      <p:sp>
        <p:nvSpPr>
          <p:cNvPr id="34820" name="AutoShape 4">
            <a:hlinkClick r:id="" action="ppaction://hlinkshowjump?jump=nextslide" highlightClick="1"/>
          </p:cNvPr>
          <p:cNvSpPr>
            <a:spLocks noChangeArrowheads="1"/>
          </p:cNvSpPr>
          <p:nvPr/>
        </p:nvSpPr>
        <p:spPr bwMode="auto">
          <a:xfrm>
            <a:off x="62484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34821"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34822"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p>
        </p:txBody>
      </p:sp>
      <p:sp>
        <p:nvSpPr>
          <p:cNvPr id="35843"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z="2400" smtClean="0"/>
              <a:t>The Total Monthly Pay is the sum of retired disability compensations</a:t>
            </a:r>
          </a:p>
          <a:p>
            <a:pPr eaLnBrk="1" hangingPunct="1">
              <a:lnSpc>
                <a:spcPct val="90000"/>
              </a:lnSpc>
              <a:buFontTx/>
              <a:buNone/>
            </a:pPr>
            <a:endParaRPr lang="en-US" sz="800" smtClean="0"/>
          </a:p>
          <a:p>
            <a:pPr eaLnBrk="1" hangingPunct="1">
              <a:lnSpc>
                <a:spcPct val="90000"/>
              </a:lnSpc>
            </a:pPr>
            <a:r>
              <a:rPr lang="en-US" sz="2000" smtClean="0"/>
              <a:t>VA Pay + *Retired Pay + CRSC </a:t>
            </a:r>
          </a:p>
          <a:p>
            <a:pPr eaLnBrk="1" hangingPunct="1">
              <a:lnSpc>
                <a:spcPct val="90000"/>
              </a:lnSpc>
              <a:buFontTx/>
              <a:buNone/>
            </a:pPr>
            <a:r>
              <a:rPr lang="en-US" sz="2000" smtClean="0"/>
              <a:t>	* Retired Pay = Retired Pay Disability – VA Pay</a:t>
            </a:r>
          </a:p>
          <a:p>
            <a:pPr lvl="2" eaLnBrk="1" hangingPunct="1">
              <a:lnSpc>
                <a:spcPct val="90000"/>
              </a:lnSpc>
            </a:pPr>
            <a:r>
              <a:rPr lang="en-US" sz="2000" smtClean="0">
                <a:hlinkClick r:id="rId2"/>
              </a:rPr>
              <a:t>VA Pay</a:t>
            </a:r>
            <a:r>
              <a:rPr lang="en-US" sz="2000" smtClean="0"/>
              <a:t>:					$   969</a:t>
            </a:r>
          </a:p>
          <a:p>
            <a:pPr lvl="2" eaLnBrk="1" hangingPunct="1">
              <a:lnSpc>
                <a:spcPct val="90000"/>
              </a:lnSpc>
            </a:pPr>
            <a:r>
              <a:rPr lang="en-US" sz="2000" smtClean="0"/>
              <a:t>Retired Pay: ($692 - $969)    =			$       0</a:t>
            </a:r>
          </a:p>
          <a:p>
            <a:pPr lvl="2" eaLnBrk="1" hangingPunct="1">
              <a:lnSpc>
                <a:spcPct val="90000"/>
              </a:lnSpc>
            </a:pPr>
            <a:r>
              <a:rPr lang="en-US" sz="2000" smtClean="0"/>
              <a:t>CRSC:					$       0</a:t>
            </a:r>
          </a:p>
          <a:p>
            <a:pPr eaLnBrk="1" hangingPunct="1">
              <a:lnSpc>
                <a:spcPct val="90000"/>
              </a:lnSpc>
              <a:buFontTx/>
              <a:buNone/>
            </a:pPr>
            <a:r>
              <a:rPr lang="en-US" sz="2000" smtClean="0"/>
              <a:t>                                                                               	 ----------</a:t>
            </a:r>
          </a:p>
          <a:p>
            <a:pPr eaLnBrk="1" hangingPunct="1">
              <a:lnSpc>
                <a:spcPct val="90000"/>
              </a:lnSpc>
              <a:buFontTx/>
              <a:buNone/>
            </a:pPr>
            <a:r>
              <a:rPr lang="en-US" smtClean="0"/>
              <a:t> </a:t>
            </a:r>
            <a:r>
              <a:rPr lang="en-US" sz="2400" smtClean="0"/>
              <a:t>Total Monthly Compensation:      	           </a:t>
            </a:r>
            <a:r>
              <a:rPr lang="en-US" sz="2400" b="1" smtClean="0"/>
              <a:t>$ 969</a:t>
            </a:r>
          </a:p>
        </p:txBody>
      </p:sp>
      <p:sp>
        <p:nvSpPr>
          <p:cNvPr id="35844"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35845" name="AutoShape 9">
            <a:hlinkClick r:id="rId3" highlightClick="1"/>
          </p:cNvPr>
          <p:cNvSpPr>
            <a:spLocks noChangeArrowheads="1"/>
          </p:cNvSpPr>
          <p:nvPr/>
        </p:nvSpPr>
        <p:spPr bwMode="auto">
          <a:xfrm>
            <a:off x="6400800" y="5867400"/>
            <a:ext cx="2438400" cy="8382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35846" name="AutoShape 5">
            <a:hlinkClick r:id="rId4"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p>
        </p:txBody>
      </p:sp>
      <p:sp>
        <p:nvSpPr>
          <p:cNvPr id="36867" name="Rectangle 3"/>
          <p:cNvSpPr>
            <a:spLocks noGrp="1" noChangeArrowheads="1"/>
          </p:cNvSpPr>
          <p:nvPr>
            <p:ph type="body" idx="1"/>
          </p:nvPr>
        </p:nvSpPr>
        <p:spPr/>
        <p:txBody>
          <a:bodyPr/>
          <a:lstStyle/>
          <a:p>
            <a:pPr algn="ctr" eaLnBrk="1" hangingPunct="1">
              <a:buFontTx/>
              <a:buNone/>
            </a:pPr>
            <a:r>
              <a:rPr lang="en-US" sz="2000" smtClean="0"/>
              <a:t>The disability percentage is the percent that the Military has distinguished as the physical percent of disability. To find Retired Pay based on Disability Percentage:</a:t>
            </a:r>
          </a:p>
          <a:p>
            <a:pPr algn="ctr" eaLnBrk="1" hangingPunct="1">
              <a:buFontTx/>
              <a:buNone/>
            </a:pPr>
            <a:endParaRPr lang="en-US" sz="800" smtClean="0"/>
          </a:p>
          <a:p>
            <a:pPr eaLnBrk="1" hangingPunct="1"/>
            <a:r>
              <a:rPr lang="en-US" sz="1800" smtClean="0"/>
              <a:t>High 36 x Disability Percentage</a:t>
            </a:r>
          </a:p>
          <a:p>
            <a:pPr lvl="4" eaLnBrk="1" hangingPunct="1"/>
            <a:r>
              <a:rPr lang="en-US" sz="1800" smtClean="0"/>
              <a:t>If the Disability % is greater than 70%, High 36 will be multiplied by 75%, otherwise it will be multiplied by the Disability %</a:t>
            </a:r>
          </a:p>
          <a:p>
            <a:pPr lvl="4" eaLnBrk="1" hangingPunct="1"/>
            <a:r>
              <a:rPr lang="en-US" sz="1800" smtClean="0"/>
              <a:t>$2,307.50 x .50 = $1,153</a:t>
            </a:r>
          </a:p>
          <a:p>
            <a:pPr lvl="4" eaLnBrk="1" hangingPunct="1">
              <a:buFontTx/>
              <a:buNone/>
            </a:pPr>
            <a:endParaRPr lang="en-US" sz="800" smtClean="0"/>
          </a:p>
          <a:p>
            <a:pPr eaLnBrk="1" hangingPunct="1">
              <a:buFontTx/>
              <a:buNone/>
            </a:pPr>
            <a:r>
              <a:rPr lang="en-US" sz="2000" b="1" smtClean="0"/>
              <a:t>Retired Pay Based on Disability Percentage =	 $1,153</a:t>
            </a:r>
          </a:p>
          <a:p>
            <a:pPr eaLnBrk="1" hangingPunct="1">
              <a:buFontTx/>
              <a:buNone/>
            </a:pPr>
            <a:endParaRPr lang="en-US" sz="2000" smtClean="0"/>
          </a:p>
        </p:txBody>
      </p:sp>
      <p:sp>
        <p:nvSpPr>
          <p:cNvPr id="3686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36869" name="AutoShape 6">
            <a:hlinkClick r:id="" action="ppaction://hlinkshowjump?jump=nextslide" highlightClick="1"/>
          </p:cNvPr>
          <p:cNvSpPr>
            <a:spLocks noChangeArrowheads="1"/>
          </p:cNvSpPr>
          <p:nvPr/>
        </p:nvSpPr>
        <p:spPr bwMode="auto">
          <a:xfrm>
            <a:off x="7924800" y="59436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36870" name="AutoShape 8">
            <a:hlinkClick r:id="rId2" action="ppaction://hlinksldjump" highlightClick="1"/>
          </p:cNvPr>
          <p:cNvSpPr>
            <a:spLocks noChangeArrowheads="1"/>
          </p:cNvSpPr>
          <p:nvPr/>
        </p:nvSpPr>
        <p:spPr bwMode="auto">
          <a:xfrm>
            <a:off x="304800" y="5029200"/>
            <a:ext cx="2362200" cy="762000"/>
          </a:xfrm>
          <a:prstGeom prst="actionButtonBlank">
            <a:avLst/>
          </a:prstGeom>
          <a:solidFill>
            <a:srgbClr val="339966"/>
          </a:solidFill>
          <a:ln w="9525">
            <a:noFill/>
            <a:miter lim="800000"/>
            <a:headEnd/>
            <a:tailEnd/>
          </a:ln>
        </p:spPr>
        <p:txBody>
          <a:bodyPr wrap="none" anchor="ctr"/>
          <a:lstStyle/>
          <a:p>
            <a:pPr algn="ctr"/>
            <a:r>
              <a:rPr lang="en-US"/>
              <a:t>If not TDRL, Click </a:t>
            </a:r>
          </a:p>
          <a:p>
            <a:pPr algn="ctr"/>
            <a:r>
              <a:rPr lang="en-US"/>
              <a:t>here for Calculations</a:t>
            </a:r>
          </a:p>
        </p:txBody>
      </p:sp>
      <p:sp>
        <p:nvSpPr>
          <p:cNvPr id="36871" name="AutoShape 5">
            <a:hlinkClick r:id="rId3" action="ppaction://hlinksldjump" highlightClick="1"/>
          </p:cNvPr>
          <p:cNvSpPr>
            <a:spLocks noChangeArrowheads="1"/>
          </p:cNvSpPr>
          <p:nvPr/>
        </p:nvSpPr>
        <p:spPr bwMode="auto">
          <a:xfrm>
            <a:off x="304800" y="58674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37891" name="Rectangle 3"/>
          <p:cNvSpPr>
            <a:spLocks noGrp="1" noChangeArrowheads="1"/>
          </p:cNvSpPr>
          <p:nvPr>
            <p:ph type="body" idx="1"/>
          </p:nvPr>
        </p:nvSpPr>
        <p:spPr/>
        <p:txBody>
          <a:bodyPr/>
          <a:lstStyle/>
          <a:p>
            <a:pPr eaLnBrk="1" hangingPunct="1">
              <a:buFontTx/>
              <a:buNone/>
            </a:pPr>
            <a:r>
              <a:rPr lang="en-US" smtClean="0"/>
              <a:t>	</a:t>
            </a:r>
            <a:r>
              <a:rPr lang="en-US" sz="2000" smtClean="0"/>
              <a:t>Years of Service is multiplied by 2.5%, which is yearly percent of pay earned towards retirement, and that product is multiplied by high 36.</a:t>
            </a:r>
          </a:p>
          <a:p>
            <a:pPr eaLnBrk="1" hangingPunct="1">
              <a:buFontTx/>
              <a:buNone/>
            </a:pPr>
            <a:endParaRPr lang="en-US" sz="900" smtClean="0"/>
          </a:p>
          <a:p>
            <a:pPr eaLnBrk="1" hangingPunct="1"/>
            <a:r>
              <a:rPr lang="en-US" sz="1800" smtClean="0"/>
              <a:t>YOS x 2.5% = service multiplier</a:t>
            </a:r>
          </a:p>
          <a:p>
            <a:pPr lvl="4" eaLnBrk="1" hangingPunct="1"/>
            <a:r>
              <a:rPr lang="en-US" sz="1800" smtClean="0"/>
              <a:t>6 x 0.025 		   = 0.15</a:t>
            </a:r>
          </a:p>
          <a:p>
            <a:pPr eaLnBrk="1" hangingPunct="1"/>
            <a:r>
              <a:rPr lang="en-US" sz="1800" smtClean="0"/>
              <a:t>Service Multiplier x  High 36 = Retired Pay based on YOS</a:t>
            </a:r>
          </a:p>
          <a:p>
            <a:pPr lvl="4" eaLnBrk="1" hangingPunct="1"/>
            <a:r>
              <a:rPr lang="en-US" sz="1800" smtClean="0"/>
              <a:t>0.15 x $2,307.50 = $346</a:t>
            </a:r>
          </a:p>
          <a:p>
            <a:pPr lvl="4" eaLnBrk="1" hangingPunct="1"/>
            <a:endParaRPr lang="en-US" sz="800" smtClean="0"/>
          </a:p>
          <a:p>
            <a:pPr eaLnBrk="1" hangingPunct="1">
              <a:buFontTx/>
              <a:buNone/>
            </a:pPr>
            <a:r>
              <a:rPr lang="en-US" sz="2000" b="1" smtClean="0"/>
              <a:t>Retired Pay Based on Years of Service  = $346</a:t>
            </a:r>
          </a:p>
        </p:txBody>
      </p:sp>
      <p:sp>
        <p:nvSpPr>
          <p:cNvPr id="37892"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37893" name="AutoShape 5">
            <a:hlinkClick r:id="" action="ppaction://hlinkshowjump?jump=nextslide" highlightClick="1"/>
          </p:cNvPr>
          <p:cNvSpPr>
            <a:spLocks noChangeArrowheads="1"/>
          </p:cNvSpPr>
          <p:nvPr/>
        </p:nvSpPr>
        <p:spPr bwMode="auto">
          <a:xfrm>
            <a:off x="7848600" y="5791200"/>
            <a:ext cx="9144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37894"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38915" name="Rectangle 3"/>
          <p:cNvSpPr>
            <a:spLocks noGrp="1" noChangeArrowheads="1"/>
          </p:cNvSpPr>
          <p:nvPr>
            <p:ph type="body" idx="1"/>
          </p:nvPr>
        </p:nvSpPr>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$1,153 - $346 = $807</a:t>
            </a:r>
          </a:p>
          <a:p>
            <a:pPr lvl="4" eaLnBrk="1" hangingPunct="1"/>
            <a:endParaRPr lang="en-US" sz="1800" smtClean="0"/>
          </a:p>
          <a:p>
            <a:pPr eaLnBrk="1" hangingPunct="1">
              <a:buFontTx/>
              <a:buNone/>
            </a:pPr>
            <a:r>
              <a:rPr lang="en-US" sz="2000" b="1" smtClean="0"/>
              <a:t>CRSC Offset 	   	           = $807</a:t>
            </a:r>
          </a:p>
          <a:p>
            <a:pPr eaLnBrk="1" hangingPunct="1">
              <a:buFontTx/>
              <a:buNone/>
            </a:pPr>
            <a:endParaRPr lang="en-US" sz="2000" smtClean="0"/>
          </a:p>
        </p:txBody>
      </p:sp>
      <p:sp>
        <p:nvSpPr>
          <p:cNvPr id="38916" name="AutoShape 5">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38917"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38918"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39939" name="Rectangle 3"/>
          <p:cNvSpPr>
            <a:spLocks noGrp="1" noChangeArrowheads="1"/>
          </p:cNvSpPr>
          <p:nvPr>
            <p:ph type="body" idx="1"/>
          </p:nvPr>
        </p:nvSpPr>
        <p:spPr>
          <a:xfrm>
            <a:off x="457200" y="1676400"/>
            <a:ext cx="8229600" cy="4525963"/>
          </a:xfrm>
        </p:spPr>
        <p:txBody>
          <a:bodyPr/>
          <a:lstStyle/>
          <a:p>
            <a:pPr algn="ctr" eaLnBrk="1" hangingPunct="1">
              <a:lnSpc>
                <a:spcPct val="9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90000"/>
              </a:lnSpc>
              <a:buFontTx/>
              <a:buNone/>
            </a:pPr>
            <a:endParaRPr lang="en-US" sz="2000" smtClean="0"/>
          </a:p>
          <a:p>
            <a:pPr eaLnBrk="1" hangingPunct="1">
              <a:lnSpc>
                <a:spcPct val="90000"/>
              </a:lnSpc>
            </a:pPr>
            <a:r>
              <a:rPr lang="en-US" sz="1800" smtClean="0">
                <a:hlinkClick r:id="rId2"/>
              </a:rPr>
              <a:t>CRSC Award</a:t>
            </a:r>
            <a:r>
              <a:rPr lang="en-US" sz="1800" smtClean="0"/>
              <a:t> – CRSC Offset = CRSC Entitlement</a:t>
            </a:r>
          </a:p>
          <a:p>
            <a:pPr lvl="4" eaLnBrk="1" hangingPunct="1">
              <a:lnSpc>
                <a:spcPct val="90000"/>
              </a:lnSpc>
            </a:pPr>
            <a:r>
              <a:rPr lang="en-US" sz="1800" smtClean="0"/>
              <a:t>$127 - $807 = $0  </a:t>
            </a:r>
          </a:p>
          <a:p>
            <a:pPr algn="ctr" eaLnBrk="1" hangingPunct="1">
              <a:lnSpc>
                <a:spcPct val="90000"/>
              </a:lnSpc>
              <a:buFontTx/>
              <a:buNone/>
            </a:pPr>
            <a:endParaRPr lang="en-US" sz="1800" smtClean="0"/>
          </a:p>
          <a:p>
            <a:pPr eaLnBrk="1" hangingPunct="1">
              <a:lnSpc>
                <a:spcPct val="90000"/>
              </a:lnSpc>
              <a:buFontTx/>
              <a:buNone/>
            </a:pPr>
            <a:r>
              <a:rPr lang="en-US" sz="2000" b="1" smtClean="0"/>
              <a:t>CRSC Entitlement	        = $0</a:t>
            </a:r>
          </a:p>
          <a:p>
            <a:pPr eaLnBrk="1" hangingPunct="1">
              <a:lnSpc>
                <a:spcPct val="90000"/>
              </a:lnSpc>
              <a:buFontTx/>
              <a:buNone/>
            </a:pPr>
            <a:endParaRPr lang="en-US" sz="2000" smtClean="0"/>
          </a:p>
        </p:txBody>
      </p:sp>
      <p:sp>
        <p:nvSpPr>
          <p:cNvPr id="39940" name="AutoShape 4">
            <a:hlinkClick r:id="" action="ppaction://hlinkshowjump?jump=nextslide" highlightClick="1"/>
          </p:cNvPr>
          <p:cNvSpPr>
            <a:spLocks noChangeArrowheads="1"/>
          </p:cNvSpPr>
          <p:nvPr/>
        </p:nvSpPr>
        <p:spPr bwMode="auto">
          <a:xfrm>
            <a:off x="63246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39941"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39942"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p>
        </p:txBody>
      </p:sp>
      <p:sp>
        <p:nvSpPr>
          <p:cNvPr id="40963"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z="2400" smtClean="0"/>
              <a:t>The Total Monthly Pay is the sum of retired disability compensations</a:t>
            </a:r>
          </a:p>
          <a:p>
            <a:pPr eaLnBrk="1" hangingPunct="1">
              <a:lnSpc>
                <a:spcPct val="90000"/>
              </a:lnSpc>
              <a:buFontTx/>
              <a:buNone/>
            </a:pPr>
            <a:endParaRPr lang="en-US" sz="800" smtClean="0"/>
          </a:p>
          <a:p>
            <a:pPr eaLnBrk="1" hangingPunct="1">
              <a:lnSpc>
                <a:spcPct val="90000"/>
              </a:lnSpc>
            </a:pPr>
            <a:r>
              <a:rPr lang="en-US" sz="2000" smtClean="0"/>
              <a:t>VA Pay + *Retired Pay + CRSC </a:t>
            </a:r>
          </a:p>
          <a:p>
            <a:pPr eaLnBrk="1" hangingPunct="1">
              <a:lnSpc>
                <a:spcPct val="90000"/>
              </a:lnSpc>
              <a:buFontTx/>
              <a:buNone/>
            </a:pPr>
            <a:r>
              <a:rPr lang="en-US" sz="2000" smtClean="0"/>
              <a:t>	* Retired Pay = Retired Pay Disability – VA Pay</a:t>
            </a:r>
          </a:p>
          <a:p>
            <a:pPr lvl="2" eaLnBrk="1" hangingPunct="1">
              <a:lnSpc>
                <a:spcPct val="90000"/>
              </a:lnSpc>
            </a:pPr>
            <a:r>
              <a:rPr lang="en-US" sz="2000" smtClean="0">
                <a:hlinkClick r:id="rId2"/>
              </a:rPr>
              <a:t>VA Pay</a:t>
            </a:r>
            <a:r>
              <a:rPr lang="en-US" sz="2000" smtClean="0"/>
              <a:t>:					$   969</a:t>
            </a:r>
          </a:p>
          <a:p>
            <a:pPr lvl="2" eaLnBrk="1" hangingPunct="1">
              <a:lnSpc>
                <a:spcPct val="90000"/>
              </a:lnSpc>
            </a:pPr>
            <a:r>
              <a:rPr lang="en-US" sz="2000" smtClean="0"/>
              <a:t>Retired Pay: ($1153 - $969)    =		$   184</a:t>
            </a:r>
          </a:p>
          <a:p>
            <a:pPr lvl="2" eaLnBrk="1" hangingPunct="1">
              <a:lnSpc>
                <a:spcPct val="90000"/>
              </a:lnSpc>
            </a:pPr>
            <a:r>
              <a:rPr lang="en-US" sz="2000" smtClean="0"/>
              <a:t>CRSC:					$       0</a:t>
            </a:r>
          </a:p>
          <a:p>
            <a:pPr eaLnBrk="1" hangingPunct="1">
              <a:lnSpc>
                <a:spcPct val="90000"/>
              </a:lnSpc>
              <a:buFontTx/>
              <a:buNone/>
            </a:pPr>
            <a:r>
              <a:rPr lang="en-US" sz="2000" smtClean="0"/>
              <a:t>                                                                               	 ----------</a:t>
            </a:r>
          </a:p>
          <a:p>
            <a:pPr eaLnBrk="1" hangingPunct="1">
              <a:lnSpc>
                <a:spcPct val="90000"/>
              </a:lnSpc>
              <a:buFontTx/>
              <a:buNone/>
            </a:pPr>
            <a:r>
              <a:rPr lang="en-US" smtClean="0"/>
              <a:t> </a:t>
            </a:r>
            <a:r>
              <a:rPr lang="en-US" sz="2400" smtClean="0"/>
              <a:t>Total Monthly Compensation:      	           </a:t>
            </a:r>
            <a:r>
              <a:rPr lang="en-US" sz="2400" b="1" smtClean="0"/>
              <a:t>$ 1,153</a:t>
            </a:r>
          </a:p>
        </p:txBody>
      </p:sp>
      <p:sp>
        <p:nvSpPr>
          <p:cNvPr id="40964"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40965" name="AutoShape 7">
            <a:hlinkClick r:id="rId3" highlightClick="1"/>
          </p:cNvPr>
          <p:cNvSpPr>
            <a:spLocks noChangeArrowheads="1"/>
          </p:cNvSpPr>
          <p:nvPr/>
        </p:nvSpPr>
        <p:spPr bwMode="auto">
          <a:xfrm>
            <a:off x="6400800" y="5867400"/>
            <a:ext cx="2438400" cy="8382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40966" name="AutoShape 5">
            <a:hlinkClick r:id="rId4"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solidFill>
                  <a:srgbClr val="336600"/>
                </a:solidFill>
              </a:rPr>
              <a:t>Interactive Estimator</a:t>
            </a:r>
          </a:p>
        </p:txBody>
      </p:sp>
      <p:sp>
        <p:nvSpPr>
          <p:cNvPr id="5123" name="Line 3"/>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5124" name="Rectangle 4"/>
          <p:cNvSpPr>
            <a:spLocks noGrp="1" noChangeArrowheads="1"/>
          </p:cNvSpPr>
          <p:nvPr>
            <p:ph type="body" idx="1"/>
          </p:nvPr>
        </p:nvSpPr>
        <p:spPr>
          <a:noFill/>
        </p:spPr>
        <p:txBody>
          <a:bodyPr/>
          <a:lstStyle/>
          <a:p>
            <a:pPr eaLnBrk="1" hangingPunct="1"/>
            <a:endParaRPr lang="en-US" smtClean="0"/>
          </a:p>
          <a:p>
            <a:pPr eaLnBrk="1" hangingPunct="1">
              <a:buFontTx/>
              <a:buNone/>
            </a:pPr>
            <a:r>
              <a:rPr lang="en-US" smtClean="0"/>
              <a:t>		</a:t>
            </a:r>
            <a:r>
              <a:rPr lang="en-US" sz="2400" smtClean="0"/>
              <a:t>Legend:</a:t>
            </a:r>
            <a:r>
              <a:rPr lang="en-US" smtClean="0"/>
              <a:t>	</a:t>
            </a:r>
          </a:p>
        </p:txBody>
      </p:sp>
      <p:sp>
        <p:nvSpPr>
          <p:cNvPr id="5125" name="AutoShape 5"/>
          <p:cNvSpPr>
            <a:spLocks noChangeArrowheads="1"/>
          </p:cNvSpPr>
          <p:nvPr/>
        </p:nvSpPr>
        <p:spPr bwMode="auto">
          <a:xfrm>
            <a:off x="2743200" y="2133600"/>
            <a:ext cx="4267200" cy="3581400"/>
          </a:xfrm>
          <a:prstGeom prst="flowChartProcess">
            <a:avLst/>
          </a:prstGeom>
          <a:noFill/>
          <a:ln w="9525">
            <a:solidFill>
              <a:schemeClr val="tx1"/>
            </a:solidFill>
            <a:miter lim="800000"/>
            <a:headEnd/>
            <a:tailEnd/>
          </a:ln>
        </p:spPr>
        <p:txBody>
          <a:bodyPr wrap="none"/>
          <a:lstStyle/>
          <a:p>
            <a:pPr algn="ctr"/>
            <a:endParaRPr lang="en-US"/>
          </a:p>
        </p:txBody>
      </p:sp>
      <p:sp>
        <p:nvSpPr>
          <p:cNvPr id="5126" name="AutoShape 6">
            <a:hlinkClick r:id="" action="ppaction://noaction" highlightClick="1"/>
          </p:cNvPr>
          <p:cNvSpPr>
            <a:spLocks noChangeArrowheads="1"/>
          </p:cNvSpPr>
          <p:nvPr/>
        </p:nvSpPr>
        <p:spPr bwMode="auto">
          <a:xfrm>
            <a:off x="3048000" y="22860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5127" name="AutoShape 7">
            <a:hlinkClick r:id="" action="ppaction://noaction" highlightClick="1"/>
          </p:cNvPr>
          <p:cNvSpPr>
            <a:spLocks noChangeArrowheads="1"/>
          </p:cNvSpPr>
          <p:nvPr/>
        </p:nvSpPr>
        <p:spPr bwMode="auto">
          <a:xfrm>
            <a:off x="3048000" y="3124200"/>
            <a:ext cx="838200" cy="609600"/>
          </a:xfrm>
          <a:prstGeom prst="actionButtonBackPrevious">
            <a:avLst/>
          </a:prstGeom>
          <a:solidFill>
            <a:srgbClr val="339966"/>
          </a:solidFill>
          <a:ln w="9525">
            <a:noFill/>
            <a:miter lim="800000"/>
            <a:headEnd/>
            <a:tailEnd/>
          </a:ln>
        </p:spPr>
        <p:txBody>
          <a:bodyPr wrap="none" anchor="ctr"/>
          <a:lstStyle/>
          <a:p>
            <a:endParaRPr lang="en-US"/>
          </a:p>
        </p:txBody>
      </p:sp>
      <p:sp>
        <p:nvSpPr>
          <p:cNvPr id="5128" name="AutoShape 8">
            <a:hlinkClick r:id="" action="ppaction://noaction" highlightClick="1"/>
          </p:cNvPr>
          <p:cNvSpPr>
            <a:spLocks noChangeArrowheads="1"/>
          </p:cNvSpPr>
          <p:nvPr/>
        </p:nvSpPr>
        <p:spPr bwMode="auto">
          <a:xfrm>
            <a:off x="3048000" y="3962400"/>
            <a:ext cx="838200" cy="609600"/>
          </a:xfrm>
          <a:prstGeom prst="actionButtonHome">
            <a:avLst/>
          </a:prstGeom>
          <a:solidFill>
            <a:srgbClr val="339966"/>
          </a:solidFill>
          <a:ln w="9525">
            <a:noFill/>
            <a:miter lim="800000"/>
            <a:headEnd/>
            <a:tailEnd/>
          </a:ln>
        </p:spPr>
        <p:txBody>
          <a:bodyPr wrap="none" anchor="ctr"/>
          <a:lstStyle/>
          <a:p>
            <a:endParaRPr lang="en-US"/>
          </a:p>
        </p:txBody>
      </p:sp>
      <p:sp>
        <p:nvSpPr>
          <p:cNvPr id="5129" name="AutoShape 9" descr="X">
            <a:hlinkClick r:id="" action="ppaction://noaction" highlightClick="1"/>
          </p:cNvPr>
          <p:cNvSpPr>
            <a:spLocks noChangeArrowheads="1"/>
          </p:cNvSpPr>
          <p:nvPr/>
        </p:nvSpPr>
        <p:spPr bwMode="auto">
          <a:xfrm>
            <a:off x="3048000" y="4800600"/>
            <a:ext cx="838200" cy="547688"/>
          </a:xfrm>
          <a:prstGeom prst="actionButtonBlank">
            <a:avLst/>
          </a:prstGeom>
          <a:solidFill>
            <a:srgbClr val="FF0000">
              <a:alpha val="50195"/>
            </a:srgbClr>
          </a:solidFill>
          <a:ln w="9525">
            <a:solidFill>
              <a:schemeClr val="tx1"/>
            </a:solidFill>
            <a:miter lim="800000"/>
            <a:headEnd/>
            <a:tailEnd/>
          </a:ln>
        </p:spPr>
        <p:txBody>
          <a:bodyPr wrap="none" anchor="ctr"/>
          <a:lstStyle/>
          <a:p>
            <a:pPr algn="ctr"/>
            <a:r>
              <a:rPr lang="en-US" sz="3600" b="1"/>
              <a:t>x</a:t>
            </a:r>
          </a:p>
        </p:txBody>
      </p:sp>
      <p:sp>
        <p:nvSpPr>
          <p:cNvPr id="5130" name="Text Box 10"/>
          <p:cNvSpPr txBox="1">
            <a:spLocks noChangeArrowheads="1"/>
          </p:cNvSpPr>
          <p:nvPr/>
        </p:nvSpPr>
        <p:spPr bwMode="auto">
          <a:xfrm>
            <a:off x="4495800" y="2362200"/>
            <a:ext cx="1905000" cy="396875"/>
          </a:xfrm>
          <a:prstGeom prst="rect">
            <a:avLst/>
          </a:prstGeom>
          <a:noFill/>
          <a:ln w="9525">
            <a:noFill/>
            <a:miter lim="800000"/>
            <a:headEnd/>
            <a:tailEnd/>
          </a:ln>
        </p:spPr>
        <p:txBody>
          <a:bodyPr>
            <a:spAutoFit/>
          </a:bodyPr>
          <a:lstStyle/>
          <a:p>
            <a:pPr>
              <a:spcBef>
                <a:spcPct val="50000"/>
              </a:spcBef>
            </a:pPr>
            <a:r>
              <a:rPr lang="en-US" sz="2000"/>
              <a:t>Next Page</a:t>
            </a:r>
          </a:p>
        </p:txBody>
      </p:sp>
      <p:sp>
        <p:nvSpPr>
          <p:cNvPr id="5131" name="Text Box 11"/>
          <p:cNvSpPr txBox="1">
            <a:spLocks noChangeArrowheads="1"/>
          </p:cNvSpPr>
          <p:nvPr/>
        </p:nvSpPr>
        <p:spPr bwMode="auto">
          <a:xfrm>
            <a:off x="4495800" y="3200400"/>
            <a:ext cx="2209800" cy="396875"/>
          </a:xfrm>
          <a:prstGeom prst="rect">
            <a:avLst/>
          </a:prstGeom>
          <a:noFill/>
          <a:ln w="9525">
            <a:noFill/>
            <a:miter lim="800000"/>
            <a:headEnd/>
            <a:tailEnd/>
          </a:ln>
        </p:spPr>
        <p:txBody>
          <a:bodyPr>
            <a:spAutoFit/>
          </a:bodyPr>
          <a:lstStyle/>
          <a:p>
            <a:pPr>
              <a:spcBef>
                <a:spcPct val="50000"/>
              </a:spcBef>
            </a:pPr>
            <a:r>
              <a:rPr lang="en-US" sz="2000"/>
              <a:t>Previous Page</a:t>
            </a:r>
          </a:p>
        </p:txBody>
      </p:sp>
      <p:sp>
        <p:nvSpPr>
          <p:cNvPr id="5132" name="Text Box 12"/>
          <p:cNvSpPr txBox="1">
            <a:spLocks noChangeArrowheads="1"/>
          </p:cNvSpPr>
          <p:nvPr/>
        </p:nvSpPr>
        <p:spPr bwMode="auto">
          <a:xfrm>
            <a:off x="4495800" y="4038600"/>
            <a:ext cx="1752600" cy="396875"/>
          </a:xfrm>
          <a:prstGeom prst="rect">
            <a:avLst/>
          </a:prstGeom>
          <a:noFill/>
          <a:ln w="9525">
            <a:noFill/>
            <a:miter lim="800000"/>
            <a:headEnd/>
            <a:tailEnd/>
          </a:ln>
        </p:spPr>
        <p:txBody>
          <a:bodyPr>
            <a:spAutoFit/>
          </a:bodyPr>
          <a:lstStyle/>
          <a:p>
            <a:pPr>
              <a:spcBef>
                <a:spcPct val="50000"/>
              </a:spcBef>
            </a:pPr>
            <a:r>
              <a:rPr lang="en-US" sz="2000"/>
              <a:t>Home Page</a:t>
            </a:r>
          </a:p>
        </p:txBody>
      </p:sp>
      <p:sp>
        <p:nvSpPr>
          <p:cNvPr id="5133" name="Text Box 13"/>
          <p:cNvSpPr txBox="1">
            <a:spLocks noChangeArrowheads="1"/>
          </p:cNvSpPr>
          <p:nvPr/>
        </p:nvSpPr>
        <p:spPr bwMode="auto">
          <a:xfrm>
            <a:off x="4495800" y="4876800"/>
            <a:ext cx="2133600" cy="396875"/>
          </a:xfrm>
          <a:prstGeom prst="rect">
            <a:avLst/>
          </a:prstGeom>
          <a:noFill/>
          <a:ln w="9525">
            <a:noFill/>
            <a:miter lim="800000"/>
            <a:headEnd/>
            <a:tailEnd/>
          </a:ln>
        </p:spPr>
        <p:txBody>
          <a:bodyPr>
            <a:spAutoFit/>
          </a:bodyPr>
          <a:lstStyle/>
          <a:p>
            <a:pPr>
              <a:spcBef>
                <a:spcPct val="50000"/>
              </a:spcBef>
            </a:pPr>
            <a:r>
              <a:rPr lang="en-US" sz="2000"/>
              <a:t>Close Estimator</a:t>
            </a:r>
          </a:p>
        </p:txBody>
      </p:sp>
      <p:sp>
        <p:nvSpPr>
          <p:cNvPr id="5134" name="AutoShape 14">
            <a:hlinkClick r:id="" action="ppaction://hlinkshowjump?jump=nextslide" highlightClick="1"/>
          </p:cNvPr>
          <p:cNvSpPr>
            <a:spLocks noChangeArrowheads="1"/>
          </p:cNvSpPr>
          <p:nvPr/>
        </p:nvSpPr>
        <p:spPr bwMode="auto">
          <a:xfrm>
            <a:off x="7696200" y="58674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5135" name="AutoShape 15">
            <a:hlinkClick r:id="" action="ppaction://hlinkshowjump?jump=firstslide" highlightClick="1"/>
          </p:cNvPr>
          <p:cNvSpPr>
            <a:spLocks noChangeArrowheads="1"/>
          </p:cNvSpPr>
          <p:nvPr/>
        </p:nvSpPr>
        <p:spPr bwMode="auto">
          <a:xfrm>
            <a:off x="609600" y="5791200"/>
            <a:ext cx="838200" cy="609600"/>
          </a:xfrm>
          <a:prstGeom prst="actionButtonHome">
            <a:avLst/>
          </a:prstGeom>
          <a:solidFill>
            <a:srgbClr val="339966"/>
          </a:solidFill>
          <a:ln w="9525">
            <a:noFill/>
            <a:miter lim="800000"/>
            <a:headEnd/>
            <a:tailEnd/>
          </a:ln>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solidFill>
                  <a:srgbClr val="336600"/>
                </a:solidFill>
              </a:rPr>
              <a:t>Situation</a:t>
            </a:r>
          </a:p>
        </p:txBody>
      </p:sp>
      <p:sp>
        <p:nvSpPr>
          <p:cNvPr id="41987" name="Rectangle 3"/>
          <p:cNvSpPr>
            <a:spLocks noGrp="1" noChangeArrowheads="1"/>
          </p:cNvSpPr>
          <p:nvPr>
            <p:ph type="body" idx="1"/>
          </p:nvPr>
        </p:nvSpPr>
        <p:spPr>
          <a:xfrm>
            <a:off x="457200" y="1600200"/>
            <a:ext cx="8229600" cy="2743200"/>
          </a:xfrm>
        </p:spPr>
        <p:txBody>
          <a:bodyPr/>
          <a:lstStyle/>
          <a:p>
            <a:pPr algn="ctr" eaLnBrk="1" hangingPunct="1">
              <a:buFontTx/>
              <a:buNone/>
            </a:pPr>
            <a:r>
              <a:rPr lang="en-US" sz="2600" smtClean="0"/>
              <a:t>I am a Sergeant (E6) with 6 years of service, a spouse and two children. My enlistment date was January 2004 and my medical retirement date is December 2009. I was injured while deployed to a combat zone. My military disability rating is 70%, my VA rating is 90%, and my CRSC rating is 40%. What are my estimated earnings from military and VA?</a:t>
            </a:r>
          </a:p>
          <a:p>
            <a:pPr algn="ctr" eaLnBrk="1" hangingPunct="1">
              <a:buFontTx/>
              <a:buNone/>
            </a:pPr>
            <a:endParaRPr lang="en-US" sz="2600" smtClean="0"/>
          </a:p>
        </p:txBody>
      </p:sp>
      <p:sp>
        <p:nvSpPr>
          <p:cNvPr id="4198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41989" name="AutoShape 5">
            <a:hlinkClick r:id="" action="ppaction://hlinkshowjump?jump=nextslide" highlightClick="1"/>
          </p:cNvPr>
          <p:cNvSpPr>
            <a:spLocks noChangeArrowheads="1"/>
          </p:cNvSpPr>
          <p:nvPr/>
        </p:nvSpPr>
        <p:spPr bwMode="auto">
          <a:xfrm>
            <a:off x="5410200" y="5410200"/>
            <a:ext cx="3200400" cy="838200"/>
          </a:xfrm>
          <a:prstGeom prst="actionButtonBlank">
            <a:avLst/>
          </a:prstGeom>
          <a:solidFill>
            <a:srgbClr val="339966"/>
          </a:solidFill>
          <a:ln w="9525">
            <a:noFill/>
            <a:miter lim="800000"/>
            <a:headEnd/>
            <a:tailEnd/>
          </a:ln>
        </p:spPr>
        <p:txBody>
          <a:bodyPr wrap="none" anchor="ctr"/>
          <a:lstStyle/>
          <a:p>
            <a:pPr algn="ctr"/>
            <a:r>
              <a:rPr lang="en-US"/>
              <a:t>Go to Calculations</a:t>
            </a:r>
          </a:p>
        </p:txBody>
      </p:sp>
      <p:sp>
        <p:nvSpPr>
          <p:cNvPr id="41990"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3200" smtClean="0">
                <a:solidFill>
                  <a:srgbClr val="336600"/>
                </a:solidFill>
              </a:rPr>
              <a:t>Step 1: Compute basic pay for retirement purposes by using High 36 Average:</a:t>
            </a:r>
          </a:p>
        </p:txBody>
      </p:sp>
      <p:sp>
        <p:nvSpPr>
          <p:cNvPr id="43011" name="Rectangle 3"/>
          <p:cNvSpPr>
            <a:spLocks noGrp="1" noChangeArrowheads="1"/>
          </p:cNvSpPr>
          <p:nvPr>
            <p:ph type="body" idx="1"/>
          </p:nvPr>
        </p:nvSpPr>
        <p:spPr>
          <a:xfrm>
            <a:off x="457200" y="1600200"/>
            <a:ext cx="8229600" cy="3352800"/>
          </a:xfrm>
        </p:spPr>
        <p:txBody>
          <a:bodyPr/>
          <a:lstStyle/>
          <a:p>
            <a:pPr eaLnBrk="1" hangingPunct="1">
              <a:lnSpc>
                <a:spcPct val="80000"/>
              </a:lnSpc>
              <a:buFontTx/>
              <a:buNone/>
            </a:pPr>
            <a:r>
              <a:rPr lang="en-US" sz="2000" smtClean="0"/>
              <a:t>High 36 is the average of the high 36 paid months of service. In this example, the paid amounts are from 2007, 2008 and 2009 military basic pay tables.  Click on the links to view the tables.</a:t>
            </a:r>
          </a:p>
          <a:p>
            <a:pPr eaLnBrk="1" hangingPunct="1">
              <a:lnSpc>
                <a:spcPct val="80000"/>
              </a:lnSpc>
              <a:buFontTx/>
              <a:buNone/>
            </a:pPr>
            <a:endParaRPr lang="en-US" sz="2000" smtClean="0"/>
          </a:p>
          <a:p>
            <a:pPr eaLnBrk="1" hangingPunct="1">
              <a:lnSpc>
                <a:spcPct val="80000"/>
              </a:lnSpc>
              <a:buFontTx/>
              <a:buNone/>
            </a:pPr>
            <a:r>
              <a:rPr lang="en-US" sz="1800" smtClean="0"/>
              <a:t>Add the 36 highest paid months and divide the total by 36:</a:t>
            </a:r>
          </a:p>
          <a:p>
            <a:pPr eaLnBrk="1" hangingPunct="1">
              <a:lnSpc>
                <a:spcPct val="80000"/>
              </a:lnSpc>
            </a:pPr>
            <a:r>
              <a:rPr lang="en-US" sz="1800" smtClean="0"/>
              <a:t>E5 for 12 months in </a:t>
            </a:r>
            <a:r>
              <a:rPr lang="en-US" sz="1800" smtClean="0">
                <a:hlinkClick r:id="rId2"/>
              </a:rPr>
              <a:t>2007</a:t>
            </a:r>
            <a:r>
              <a:rPr lang="en-US" sz="1800" smtClean="0"/>
              <a:t>:	$2,073.00 x 12 =	$24,876.00</a:t>
            </a:r>
          </a:p>
          <a:p>
            <a:pPr eaLnBrk="1" hangingPunct="1">
              <a:lnSpc>
                <a:spcPct val="80000"/>
              </a:lnSpc>
            </a:pPr>
            <a:r>
              <a:rPr lang="en-US" sz="1800" smtClean="0"/>
              <a:t>E5 for 12 months in </a:t>
            </a:r>
            <a:r>
              <a:rPr lang="en-US" sz="1800" smtClean="0">
                <a:hlinkClick r:id="rId3"/>
              </a:rPr>
              <a:t>2008</a:t>
            </a:r>
            <a:r>
              <a:rPr lang="en-US" sz="1800" smtClean="0"/>
              <a:t>:	$2,247.30 x 12 =	$26,967.60</a:t>
            </a:r>
          </a:p>
          <a:p>
            <a:pPr eaLnBrk="1" hangingPunct="1">
              <a:lnSpc>
                <a:spcPct val="80000"/>
              </a:lnSpc>
            </a:pPr>
            <a:r>
              <a:rPr lang="en-US" sz="1800" smtClean="0"/>
              <a:t>E6 for 12 months in </a:t>
            </a:r>
            <a:r>
              <a:rPr lang="en-US" sz="1800" smtClean="0">
                <a:hlinkClick r:id="rId4"/>
              </a:rPr>
              <a:t>2009</a:t>
            </a:r>
            <a:r>
              <a:rPr lang="en-US" sz="1800" smtClean="0"/>
              <a:t>:	$2,602.20 x 12 =	$31,226.40</a:t>
            </a:r>
          </a:p>
          <a:p>
            <a:pPr eaLnBrk="1" hangingPunct="1">
              <a:lnSpc>
                <a:spcPct val="80000"/>
              </a:lnSpc>
              <a:buFontTx/>
              <a:buNone/>
            </a:pPr>
            <a:r>
              <a:rPr lang="en-US" sz="1800" smtClean="0"/>
              <a:t>                                                           		--------------							$83,070 / 36 = </a:t>
            </a:r>
          </a:p>
          <a:p>
            <a:pPr eaLnBrk="1" hangingPunct="1">
              <a:lnSpc>
                <a:spcPct val="80000"/>
              </a:lnSpc>
              <a:buFontTx/>
              <a:buNone/>
            </a:pPr>
            <a:endParaRPr lang="en-US" sz="1800" b="1" smtClean="0"/>
          </a:p>
          <a:p>
            <a:pPr eaLnBrk="1" hangingPunct="1">
              <a:lnSpc>
                <a:spcPct val="80000"/>
              </a:lnSpc>
              <a:buFontTx/>
              <a:buNone/>
            </a:pPr>
            <a:r>
              <a:rPr lang="en-US" sz="2000" b="1" smtClean="0"/>
              <a:t>High 36 Average:	             			$2,307.50</a:t>
            </a:r>
          </a:p>
        </p:txBody>
      </p:sp>
      <p:sp>
        <p:nvSpPr>
          <p:cNvPr id="43012" name="AutoShape 5">
            <a:hlinkClick r:id="" action="ppaction://hlinkshowjump?jump=nextslide" highlightClick="1"/>
          </p:cNvPr>
          <p:cNvSpPr>
            <a:spLocks noChangeArrowheads="1"/>
          </p:cNvSpPr>
          <p:nvPr/>
        </p:nvSpPr>
        <p:spPr bwMode="auto">
          <a:xfrm>
            <a:off x="7696200" y="5638800"/>
            <a:ext cx="10668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43013"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43014" name="AutoShape 5">
            <a:hlinkClick r:id="rId5"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z="3200" smtClean="0">
                <a:solidFill>
                  <a:srgbClr val="336600"/>
                </a:solidFill>
              </a:rPr>
              <a:t>Step 2: Compute Retired Pay</a:t>
            </a:r>
          </a:p>
        </p:txBody>
      </p:sp>
      <p:sp>
        <p:nvSpPr>
          <p:cNvPr id="44035" name="Rectangle 3"/>
          <p:cNvSpPr>
            <a:spLocks noGrp="1" noChangeArrowheads="1"/>
          </p:cNvSpPr>
          <p:nvPr>
            <p:ph type="body" idx="1"/>
          </p:nvPr>
        </p:nvSpPr>
        <p:spPr>
          <a:xfrm>
            <a:off x="457200" y="1600200"/>
            <a:ext cx="8229600" cy="2438400"/>
          </a:xfrm>
          <a:noFill/>
        </p:spPr>
        <p:txBody>
          <a:bodyPr/>
          <a:lstStyle/>
          <a:p>
            <a:pPr algn="ctr" eaLnBrk="1" hangingPunct="1">
              <a:lnSpc>
                <a:spcPct val="90000"/>
              </a:lnSpc>
              <a:buFontTx/>
              <a:buNone/>
            </a:pPr>
            <a:r>
              <a:rPr lang="en-US" sz="2800" smtClean="0"/>
              <a:t>There are two ways to calculate retired pay. The first is by Disability Percentage and the second is by Years of Service. If eligible for Retired Pay, the higher of the two will be received.  In order to receive a CRSC Offset estimation (Step 3), both calculations must be utilized.</a:t>
            </a:r>
          </a:p>
        </p:txBody>
      </p:sp>
      <p:sp>
        <p:nvSpPr>
          <p:cNvPr id="44036" name="AutoShape 5">
            <a:hlinkClick r:id="" action="ppaction://hlinkshowjump?jump=nextslide" highlightClick="1"/>
          </p:cNvPr>
          <p:cNvSpPr>
            <a:spLocks noChangeArrowheads="1"/>
          </p:cNvSpPr>
          <p:nvPr/>
        </p:nvSpPr>
        <p:spPr bwMode="auto">
          <a:xfrm>
            <a:off x="7696200" y="5715000"/>
            <a:ext cx="10668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44037"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44038"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p>
        </p:txBody>
      </p:sp>
      <p:sp>
        <p:nvSpPr>
          <p:cNvPr id="45059" name="Rectangle 3"/>
          <p:cNvSpPr>
            <a:spLocks noGrp="1" noChangeArrowheads="1"/>
          </p:cNvSpPr>
          <p:nvPr>
            <p:ph type="body" idx="1"/>
          </p:nvPr>
        </p:nvSpPr>
        <p:spPr/>
        <p:txBody>
          <a:bodyPr/>
          <a:lstStyle/>
          <a:p>
            <a:pPr algn="ctr" eaLnBrk="1" hangingPunct="1">
              <a:buFontTx/>
              <a:buNone/>
            </a:pPr>
            <a:r>
              <a:rPr lang="en-US" sz="2000" smtClean="0"/>
              <a:t>The disability percentage is the percent that the Military has distinguished as the physical percent of disability. To find Retired Pay based on Disability Percentage:</a:t>
            </a:r>
          </a:p>
          <a:p>
            <a:pPr algn="ctr" eaLnBrk="1" hangingPunct="1">
              <a:buFontTx/>
              <a:buNone/>
            </a:pPr>
            <a:endParaRPr lang="en-US" sz="2000" smtClean="0"/>
          </a:p>
          <a:p>
            <a:pPr eaLnBrk="1" hangingPunct="1"/>
            <a:r>
              <a:rPr lang="en-US" sz="1800" smtClean="0"/>
              <a:t>High 36 x Disability Percentage</a:t>
            </a:r>
          </a:p>
          <a:p>
            <a:pPr lvl="4" eaLnBrk="1" hangingPunct="1"/>
            <a:r>
              <a:rPr lang="en-US" sz="1800" smtClean="0"/>
              <a:t>If the Disability % is greater than 70%, High 36 will be multiplied by 75%, otherwise it will be multiplied by the Disability %</a:t>
            </a:r>
          </a:p>
          <a:p>
            <a:pPr lvl="4" eaLnBrk="1" hangingPunct="1"/>
            <a:r>
              <a:rPr lang="en-US" sz="1800" smtClean="0"/>
              <a:t>$2,307.50 x .70 = $1,615</a:t>
            </a:r>
          </a:p>
          <a:p>
            <a:pPr lvl="4" eaLnBrk="1" hangingPunct="1">
              <a:buFontTx/>
              <a:buNone/>
            </a:pPr>
            <a:endParaRPr lang="en-US" sz="800" smtClean="0"/>
          </a:p>
          <a:p>
            <a:pPr eaLnBrk="1" hangingPunct="1">
              <a:buFontTx/>
              <a:buNone/>
            </a:pPr>
            <a:r>
              <a:rPr lang="en-US" sz="2000" b="1" smtClean="0"/>
              <a:t>Retired Pay Based on Disability Percentage =	 $1,615</a:t>
            </a:r>
          </a:p>
          <a:p>
            <a:pPr eaLnBrk="1" hangingPunct="1">
              <a:buFontTx/>
              <a:buNone/>
            </a:pPr>
            <a:endParaRPr lang="en-US" sz="2000" smtClean="0"/>
          </a:p>
        </p:txBody>
      </p:sp>
      <p:sp>
        <p:nvSpPr>
          <p:cNvPr id="4506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45061" name="AutoShape 6">
            <a:hlinkClick r:id="" action="ppaction://hlinkshowjump?jump=nextslide" highlightClick="1"/>
          </p:cNvPr>
          <p:cNvSpPr>
            <a:spLocks noChangeArrowheads="1"/>
          </p:cNvSpPr>
          <p:nvPr/>
        </p:nvSpPr>
        <p:spPr bwMode="auto">
          <a:xfrm>
            <a:off x="7772400" y="5715000"/>
            <a:ext cx="9906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45062"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46083" name="Rectangle 3"/>
          <p:cNvSpPr>
            <a:spLocks noGrp="1" noChangeArrowheads="1"/>
          </p:cNvSpPr>
          <p:nvPr>
            <p:ph type="body" idx="1"/>
          </p:nvPr>
        </p:nvSpPr>
        <p:spPr/>
        <p:txBody>
          <a:bodyPr/>
          <a:lstStyle/>
          <a:p>
            <a:pPr eaLnBrk="1" hangingPunct="1">
              <a:buFontTx/>
              <a:buNone/>
            </a:pPr>
            <a:r>
              <a:rPr lang="en-US" smtClean="0"/>
              <a:t>	</a:t>
            </a:r>
            <a:r>
              <a:rPr lang="en-US" sz="2000" smtClean="0"/>
              <a:t>Years of Service is multiplied by 2.5%, which is yearly percent of pay earned towards retirement, and that product is multiplied by high 36.</a:t>
            </a:r>
          </a:p>
          <a:p>
            <a:pPr eaLnBrk="1" hangingPunct="1">
              <a:buFontTx/>
              <a:buNone/>
            </a:pPr>
            <a:endParaRPr lang="en-US" sz="2000" smtClean="0"/>
          </a:p>
          <a:p>
            <a:pPr eaLnBrk="1" hangingPunct="1"/>
            <a:r>
              <a:rPr lang="en-US" sz="1800" smtClean="0"/>
              <a:t>YOS x 2.5% = service multiplier</a:t>
            </a:r>
          </a:p>
          <a:p>
            <a:pPr lvl="4" eaLnBrk="1" hangingPunct="1"/>
            <a:r>
              <a:rPr lang="en-US" sz="1800" smtClean="0"/>
              <a:t>6 x 0.025 		   = 0.15</a:t>
            </a:r>
          </a:p>
          <a:p>
            <a:pPr eaLnBrk="1" hangingPunct="1"/>
            <a:r>
              <a:rPr lang="en-US" sz="1800" smtClean="0"/>
              <a:t>Service Multiplier x  High 36 = Retired Pay based on YOS</a:t>
            </a:r>
          </a:p>
          <a:p>
            <a:pPr lvl="4" eaLnBrk="1" hangingPunct="1"/>
            <a:r>
              <a:rPr lang="en-US" sz="1800" smtClean="0"/>
              <a:t>0.15 x $2,307.50 = $346</a:t>
            </a:r>
          </a:p>
          <a:p>
            <a:pPr lvl="4" eaLnBrk="1" hangingPunct="1"/>
            <a:endParaRPr lang="en-US" sz="800" smtClean="0"/>
          </a:p>
          <a:p>
            <a:pPr eaLnBrk="1" hangingPunct="1">
              <a:buFontTx/>
              <a:buNone/>
            </a:pPr>
            <a:r>
              <a:rPr lang="en-US" sz="2000" b="1" smtClean="0"/>
              <a:t>Retired Pay Based on Years of Service  = $346</a:t>
            </a:r>
          </a:p>
        </p:txBody>
      </p:sp>
      <p:sp>
        <p:nvSpPr>
          <p:cNvPr id="46084"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46085" name="AutoShape 5">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46086"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47107" name="Rectangle 3"/>
          <p:cNvSpPr>
            <a:spLocks noGrp="1" noChangeArrowheads="1"/>
          </p:cNvSpPr>
          <p:nvPr>
            <p:ph type="body" idx="1"/>
          </p:nvPr>
        </p:nvSpPr>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$1,615 - $346 = $1,269</a:t>
            </a:r>
          </a:p>
          <a:p>
            <a:pPr lvl="4" eaLnBrk="1" hangingPunct="1"/>
            <a:endParaRPr lang="en-US" sz="1800" smtClean="0"/>
          </a:p>
          <a:p>
            <a:pPr eaLnBrk="1" hangingPunct="1">
              <a:buFontTx/>
              <a:buNone/>
            </a:pPr>
            <a:r>
              <a:rPr lang="en-US" sz="2000" b="1" smtClean="0"/>
              <a:t>CRSC Offset 		           = $1,269</a:t>
            </a:r>
          </a:p>
          <a:p>
            <a:pPr eaLnBrk="1" hangingPunct="1">
              <a:buFontTx/>
              <a:buNone/>
            </a:pPr>
            <a:endParaRPr lang="en-US" sz="2000" smtClean="0"/>
          </a:p>
        </p:txBody>
      </p:sp>
      <p:sp>
        <p:nvSpPr>
          <p:cNvPr id="47108" name="AutoShape 5">
            <a:hlinkClick r:id="" action="ppaction://hlinkshowjump?jump=nextslide" highlightClick="1"/>
          </p:cNvPr>
          <p:cNvSpPr>
            <a:spLocks noChangeArrowheads="1"/>
          </p:cNvSpPr>
          <p:nvPr/>
        </p:nvSpPr>
        <p:spPr bwMode="auto">
          <a:xfrm>
            <a:off x="7696200" y="5715000"/>
            <a:ext cx="10668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47109"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47110"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48131" name="Rectangle 3"/>
          <p:cNvSpPr>
            <a:spLocks noGrp="1" noChangeArrowheads="1"/>
          </p:cNvSpPr>
          <p:nvPr>
            <p:ph type="body" idx="1"/>
          </p:nvPr>
        </p:nvSpPr>
        <p:spPr/>
        <p:txBody>
          <a:bodyPr/>
          <a:lstStyle/>
          <a:p>
            <a:pPr algn="ctr" eaLnBrk="1" hangingPunct="1">
              <a:lnSpc>
                <a:spcPct val="9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90000"/>
              </a:lnSpc>
              <a:buFontTx/>
              <a:buNone/>
            </a:pPr>
            <a:endParaRPr lang="en-US" sz="2000" smtClean="0"/>
          </a:p>
          <a:p>
            <a:pPr eaLnBrk="1" hangingPunct="1">
              <a:lnSpc>
                <a:spcPct val="90000"/>
              </a:lnSpc>
            </a:pPr>
            <a:r>
              <a:rPr lang="en-US" sz="1800" smtClean="0">
                <a:hlinkClick r:id="rId2"/>
              </a:rPr>
              <a:t>CRSC Award</a:t>
            </a:r>
            <a:r>
              <a:rPr lang="en-US" sz="1800" smtClean="0"/>
              <a:t> – CRSC Offset = CRSC Entitlement</a:t>
            </a:r>
          </a:p>
          <a:p>
            <a:pPr lvl="4" eaLnBrk="1" hangingPunct="1">
              <a:lnSpc>
                <a:spcPct val="90000"/>
              </a:lnSpc>
            </a:pPr>
            <a:r>
              <a:rPr lang="en-US" sz="1800" smtClean="0"/>
              <a:t>$697 - $1,269 = $0  </a:t>
            </a:r>
          </a:p>
          <a:p>
            <a:pPr algn="ctr" eaLnBrk="1" hangingPunct="1">
              <a:lnSpc>
                <a:spcPct val="90000"/>
              </a:lnSpc>
              <a:buFontTx/>
              <a:buNone/>
            </a:pPr>
            <a:endParaRPr lang="en-US" sz="1800" smtClean="0"/>
          </a:p>
          <a:p>
            <a:pPr eaLnBrk="1" hangingPunct="1">
              <a:lnSpc>
                <a:spcPct val="90000"/>
              </a:lnSpc>
              <a:buFontTx/>
              <a:buNone/>
            </a:pPr>
            <a:r>
              <a:rPr lang="en-US" sz="2000" b="1" smtClean="0"/>
              <a:t>CRSC Entitlement	           = $0</a:t>
            </a:r>
          </a:p>
          <a:p>
            <a:pPr eaLnBrk="1" hangingPunct="1">
              <a:lnSpc>
                <a:spcPct val="90000"/>
              </a:lnSpc>
              <a:buFontTx/>
              <a:buNone/>
            </a:pPr>
            <a:endParaRPr lang="en-US" sz="2000" smtClean="0"/>
          </a:p>
        </p:txBody>
      </p:sp>
      <p:sp>
        <p:nvSpPr>
          <p:cNvPr id="48132" name="AutoShape 4">
            <a:hlinkClick r:id="" action="ppaction://hlinkshowjump?jump=nextslide" highlightClick="1"/>
          </p:cNvPr>
          <p:cNvSpPr>
            <a:spLocks noChangeArrowheads="1"/>
          </p:cNvSpPr>
          <p:nvPr/>
        </p:nvSpPr>
        <p:spPr bwMode="auto">
          <a:xfrm>
            <a:off x="63246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48133"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48134"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p>
        </p:txBody>
      </p:sp>
      <p:sp>
        <p:nvSpPr>
          <p:cNvPr id="49155"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z="2400" smtClean="0"/>
              <a:t>The Total Monthly Pay is the sum of retired disability compensations</a:t>
            </a:r>
          </a:p>
          <a:p>
            <a:pPr eaLnBrk="1" hangingPunct="1">
              <a:lnSpc>
                <a:spcPct val="90000"/>
              </a:lnSpc>
              <a:buFontTx/>
              <a:buNone/>
            </a:pPr>
            <a:endParaRPr lang="en-US" sz="800" smtClean="0"/>
          </a:p>
          <a:p>
            <a:pPr eaLnBrk="1" hangingPunct="1">
              <a:lnSpc>
                <a:spcPct val="90000"/>
              </a:lnSpc>
            </a:pPr>
            <a:r>
              <a:rPr lang="en-US" sz="2000" smtClean="0"/>
              <a:t>VA Pay + *Retired Pay + CRSC </a:t>
            </a:r>
          </a:p>
          <a:p>
            <a:pPr eaLnBrk="1" hangingPunct="1">
              <a:lnSpc>
                <a:spcPct val="90000"/>
              </a:lnSpc>
              <a:buFontTx/>
              <a:buNone/>
            </a:pPr>
            <a:r>
              <a:rPr lang="en-US" sz="2000" smtClean="0"/>
              <a:t>	* Retired Pay = Retired Pay Disability – VA Pay</a:t>
            </a:r>
          </a:p>
          <a:p>
            <a:pPr lvl="2" eaLnBrk="1" hangingPunct="1">
              <a:lnSpc>
                <a:spcPct val="90000"/>
              </a:lnSpc>
            </a:pPr>
            <a:r>
              <a:rPr lang="en-US" sz="2000" smtClean="0">
                <a:hlinkClick r:id="rId2"/>
              </a:rPr>
              <a:t>VA Pay</a:t>
            </a:r>
            <a:r>
              <a:rPr lang="en-US" sz="2000" smtClean="0"/>
              <a:t>:					$ 1,971</a:t>
            </a:r>
          </a:p>
          <a:p>
            <a:pPr lvl="2" eaLnBrk="1" hangingPunct="1">
              <a:lnSpc>
                <a:spcPct val="90000"/>
              </a:lnSpc>
            </a:pPr>
            <a:r>
              <a:rPr lang="en-US" sz="2000" smtClean="0"/>
              <a:t>Retired Pay: ($1,615 - $1,971)    =		$        0 </a:t>
            </a:r>
          </a:p>
          <a:p>
            <a:pPr lvl="2" eaLnBrk="1" hangingPunct="1">
              <a:lnSpc>
                <a:spcPct val="90000"/>
              </a:lnSpc>
            </a:pPr>
            <a:r>
              <a:rPr lang="en-US" sz="2000" smtClean="0"/>
              <a:t>CRSC:					$        0</a:t>
            </a:r>
          </a:p>
          <a:p>
            <a:pPr eaLnBrk="1" hangingPunct="1">
              <a:lnSpc>
                <a:spcPct val="90000"/>
              </a:lnSpc>
              <a:buFontTx/>
              <a:buNone/>
            </a:pPr>
            <a:r>
              <a:rPr lang="en-US" sz="2000" smtClean="0"/>
              <a:t>                                                                               	 ----------</a:t>
            </a:r>
          </a:p>
          <a:p>
            <a:pPr eaLnBrk="1" hangingPunct="1">
              <a:lnSpc>
                <a:spcPct val="90000"/>
              </a:lnSpc>
              <a:buFontTx/>
              <a:buNone/>
            </a:pPr>
            <a:r>
              <a:rPr lang="en-US" smtClean="0"/>
              <a:t> </a:t>
            </a:r>
            <a:r>
              <a:rPr lang="en-US" sz="2400" smtClean="0"/>
              <a:t>Total Monthly Compensation:      	           </a:t>
            </a:r>
            <a:r>
              <a:rPr lang="en-US" sz="2400" b="1" smtClean="0"/>
              <a:t>$1,971</a:t>
            </a:r>
          </a:p>
        </p:txBody>
      </p:sp>
      <p:sp>
        <p:nvSpPr>
          <p:cNvPr id="49156"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49157" name="AutoShape 7">
            <a:hlinkClick r:id="rId3" highlightClick="1"/>
          </p:cNvPr>
          <p:cNvSpPr>
            <a:spLocks noChangeArrowheads="1"/>
          </p:cNvSpPr>
          <p:nvPr/>
        </p:nvSpPr>
        <p:spPr bwMode="auto">
          <a:xfrm>
            <a:off x="6400800" y="5867400"/>
            <a:ext cx="2438400" cy="8382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49158" name="AutoShape 5">
            <a:hlinkClick r:id="rId4"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solidFill>
                  <a:srgbClr val="336600"/>
                </a:solidFill>
              </a:rPr>
              <a:t>Situation</a:t>
            </a:r>
          </a:p>
        </p:txBody>
      </p:sp>
      <p:sp>
        <p:nvSpPr>
          <p:cNvPr id="50179" name="Rectangle 3"/>
          <p:cNvSpPr>
            <a:spLocks noGrp="1" noChangeArrowheads="1"/>
          </p:cNvSpPr>
          <p:nvPr>
            <p:ph type="body" idx="1"/>
          </p:nvPr>
        </p:nvSpPr>
        <p:spPr>
          <a:xfrm>
            <a:off x="228600" y="1447800"/>
            <a:ext cx="8458200" cy="3657600"/>
          </a:xfrm>
        </p:spPr>
        <p:txBody>
          <a:bodyPr/>
          <a:lstStyle/>
          <a:p>
            <a:pPr algn="ctr" eaLnBrk="1" hangingPunct="1">
              <a:buFontTx/>
              <a:buNone/>
            </a:pPr>
            <a:r>
              <a:rPr lang="en-US" sz="2200" smtClean="0"/>
              <a:t>I am a First Lieutenant (O2), with 3 years of service, and I have no dependents. My enlistment date was January 2007 and my medical retirement date is December 2009. I was injured while deployed to a combat zone. My military disability rating is 40%, my VA rating is 70%, and my CRSC rating is 60%. What are my estimated combined earnings from military and VA?</a:t>
            </a:r>
          </a:p>
          <a:p>
            <a:pPr algn="ctr" eaLnBrk="1" hangingPunct="1">
              <a:buFontTx/>
              <a:buNone/>
            </a:pPr>
            <a:endParaRPr lang="en-US" sz="800" smtClean="0"/>
          </a:p>
          <a:p>
            <a:pPr eaLnBrk="1" hangingPunct="1">
              <a:buFontTx/>
              <a:buNone/>
            </a:pPr>
            <a:r>
              <a:rPr lang="en-US" sz="2000" smtClean="0"/>
              <a:t>Note: If you are TDRL, your military disability rating will be 50%.  We will show those calculations as well.</a:t>
            </a:r>
          </a:p>
          <a:p>
            <a:pPr algn="ctr" eaLnBrk="1" hangingPunct="1">
              <a:buFontTx/>
              <a:buNone/>
            </a:pPr>
            <a:endParaRPr lang="en-US" sz="2000" smtClean="0"/>
          </a:p>
        </p:txBody>
      </p:sp>
      <p:sp>
        <p:nvSpPr>
          <p:cNvPr id="50180" name="AutoShape 4">
            <a:hlinkClick r:id="" action="ppaction://hlinkshowjump?jump=nextslide" highlightClick="1"/>
          </p:cNvPr>
          <p:cNvSpPr>
            <a:spLocks noChangeArrowheads="1"/>
          </p:cNvSpPr>
          <p:nvPr/>
        </p:nvSpPr>
        <p:spPr bwMode="auto">
          <a:xfrm>
            <a:off x="5334000" y="5638800"/>
            <a:ext cx="3200400" cy="838200"/>
          </a:xfrm>
          <a:prstGeom prst="actionButtonBlank">
            <a:avLst/>
          </a:prstGeom>
          <a:solidFill>
            <a:srgbClr val="339966"/>
          </a:solidFill>
          <a:ln w="9525">
            <a:noFill/>
            <a:miter lim="800000"/>
            <a:headEnd/>
            <a:tailEnd/>
          </a:ln>
        </p:spPr>
        <p:txBody>
          <a:bodyPr wrap="none" anchor="ctr"/>
          <a:lstStyle/>
          <a:p>
            <a:pPr algn="ctr"/>
            <a:r>
              <a:rPr lang="en-US"/>
              <a:t>Go to Calculations</a:t>
            </a:r>
          </a:p>
        </p:txBody>
      </p:sp>
      <p:sp>
        <p:nvSpPr>
          <p:cNvPr id="50181" name="Line 7"/>
          <p:cNvSpPr>
            <a:spLocks noChangeShapeType="1"/>
          </p:cNvSpPr>
          <p:nvPr/>
        </p:nvSpPr>
        <p:spPr bwMode="auto">
          <a:xfrm>
            <a:off x="0" y="1219200"/>
            <a:ext cx="9144000" cy="0"/>
          </a:xfrm>
          <a:prstGeom prst="line">
            <a:avLst/>
          </a:prstGeom>
          <a:noFill/>
          <a:ln w="50800">
            <a:solidFill>
              <a:srgbClr val="FFCC00"/>
            </a:solidFill>
            <a:round/>
            <a:headEnd/>
            <a:tailEnd/>
          </a:ln>
        </p:spPr>
        <p:txBody>
          <a:bodyPr/>
          <a:lstStyle/>
          <a:p>
            <a:endParaRPr lang="en-US"/>
          </a:p>
        </p:txBody>
      </p:sp>
      <p:sp>
        <p:nvSpPr>
          <p:cNvPr id="50182"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z="3200" smtClean="0">
                <a:solidFill>
                  <a:srgbClr val="336600"/>
                </a:solidFill>
              </a:rPr>
              <a:t>Step 1: Compute Basic Pay for retirement purposes by using High 36 Average:</a:t>
            </a:r>
          </a:p>
        </p:txBody>
      </p:sp>
      <p:sp>
        <p:nvSpPr>
          <p:cNvPr id="51203" name="Rectangle 3"/>
          <p:cNvSpPr>
            <a:spLocks noGrp="1" noChangeArrowheads="1"/>
          </p:cNvSpPr>
          <p:nvPr>
            <p:ph type="body" idx="1"/>
          </p:nvPr>
        </p:nvSpPr>
        <p:spPr>
          <a:xfrm>
            <a:off x="457200" y="1600200"/>
            <a:ext cx="8229600" cy="4191000"/>
          </a:xfrm>
        </p:spPr>
        <p:txBody>
          <a:bodyPr/>
          <a:lstStyle/>
          <a:p>
            <a:pPr eaLnBrk="1" hangingPunct="1">
              <a:buFontTx/>
              <a:buNone/>
            </a:pPr>
            <a:r>
              <a:rPr lang="en-US" sz="2000" smtClean="0"/>
              <a:t>     High 36 is the average of the high 36 paid months of service. In this example, the paid amounts are from 2007, 2008 and 2009 military basic pay tables.  Click on the links to view the tables.</a:t>
            </a:r>
          </a:p>
          <a:p>
            <a:pPr eaLnBrk="1" hangingPunct="1">
              <a:buFontTx/>
              <a:buNone/>
            </a:pPr>
            <a:endParaRPr lang="en-US" sz="800" smtClean="0"/>
          </a:p>
          <a:p>
            <a:pPr eaLnBrk="1" hangingPunct="1">
              <a:buFontTx/>
              <a:buNone/>
            </a:pPr>
            <a:r>
              <a:rPr lang="en-US" sz="1800" smtClean="0"/>
              <a:t>Add the 36 highest paid months and divide the total by 36:</a:t>
            </a:r>
          </a:p>
          <a:p>
            <a:pPr eaLnBrk="1" hangingPunct="1"/>
            <a:r>
              <a:rPr lang="en-US" sz="1800" smtClean="0"/>
              <a:t>O2 for 12 months in </a:t>
            </a:r>
            <a:r>
              <a:rPr lang="en-US" sz="1800" smtClean="0">
                <a:hlinkClick r:id="rId2"/>
              </a:rPr>
              <a:t>2007</a:t>
            </a:r>
            <a:r>
              <a:rPr lang="en-US" sz="1800" smtClean="0"/>
              <a:t> :	$2,844.30 x 12 =	$34,131.60</a:t>
            </a:r>
          </a:p>
          <a:p>
            <a:pPr eaLnBrk="1" hangingPunct="1"/>
            <a:r>
              <a:rPr lang="en-US" sz="1800" smtClean="0"/>
              <a:t>O2 for 12 months in </a:t>
            </a:r>
            <a:r>
              <a:rPr lang="en-US" sz="1800" smtClean="0">
                <a:hlinkClick r:id="rId3"/>
              </a:rPr>
              <a:t>2008</a:t>
            </a:r>
            <a:r>
              <a:rPr lang="en-US" sz="1800" smtClean="0"/>
              <a:t> :	$2,943.90 x 12 =	$35,326.80</a:t>
            </a:r>
          </a:p>
          <a:p>
            <a:pPr eaLnBrk="1" hangingPunct="1"/>
            <a:r>
              <a:rPr lang="en-US" sz="1800" smtClean="0"/>
              <a:t>O2 for 12 months in </a:t>
            </a:r>
            <a:r>
              <a:rPr lang="en-US" sz="1800" smtClean="0">
                <a:hlinkClick r:id="rId4"/>
              </a:rPr>
              <a:t>2009</a:t>
            </a:r>
            <a:r>
              <a:rPr lang="en-US" sz="1800" smtClean="0"/>
              <a:t>:	$3,483.90 x 12 =	$41,806.80</a:t>
            </a:r>
          </a:p>
          <a:p>
            <a:pPr eaLnBrk="1" hangingPunct="1">
              <a:buFontTx/>
              <a:buNone/>
            </a:pPr>
            <a:r>
              <a:rPr lang="en-US" sz="1800" smtClean="0"/>
              <a:t>                                                          		 --------------							$111,265.20 / 36 = </a:t>
            </a:r>
          </a:p>
          <a:p>
            <a:pPr eaLnBrk="1" hangingPunct="1">
              <a:buFontTx/>
              <a:buNone/>
            </a:pPr>
            <a:endParaRPr lang="en-US" sz="800" smtClean="0"/>
          </a:p>
          <a:p>
            <a:pPr eaLnBrk="1" hangingPunct="1">
              <a:buFontTx/>
              <a:buNone/>
            </a:pPr>
            <a:r>
              <a:rPr lang="en-US" sz="2000" smtClean="0"/>
              <a:t>High 36 Average:				</a:t>
            </a:r>
            <a:r>
              <a:rPr lang="en-US" sz="2000" b="1" smtClean="0"/>
              <a:t>$3,090.70</a:t>
            </a:r>
            <a:r>
              <a:rPr lang="en-US" sz="2000" smtClean="0"/>
              <a:t>	</a:t>
            </a:r>
          </a:p>
        </p:txBody>
      </p:sp>
      <p:sp>
        <p:nvSpPr>
          <p:cNvPr id="51204" name="AutoShape 5">
            <a:hlinkClick r:id="" action="ppaction://hlinkshowjump?jump=nextslide" highlightClick="1"/>
          </p:cNvPr>
          <p:cNvSpPr>
            <a:spLocks noChangeArrowheads="1"/>
          </p:cNvSpPr>
          <p:nvPr/>
        </p:nvSpPr>
        <p:spPr bwMode="auto">
          <a:xfrm>
            <a:off x="7696200" y="57150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51205"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51206" name="AutoShape 5">
            <a:hlinkClick r:id="rId5"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200" smtClean="0">
                <a:solidFill>
                  <a:srgbClr val="336600"/>
                </a:solidFill>
              </a:rPr>
              <a:t>What is Combat Related Special Compensation (CRSC)?</a:t>
            </a:r>
          </a:p>
        </p:txBody>
      </p:sp>
      <p:sp>
        <p:nvSpPr>
          <p:cNvPr id="6147" name="Rectangle 3"/>
          <p:cNvSpPr>
            <a:spLocks noGrp="1" noChangeArrowheads="1"/>
          </p:cNvSpPr>
          <p:nvPr>
            <p:ph type="body" idx="1"/>
          </p:nvPr>
        </p:nvSpPr>
        <p:spPr/>
        <p:txBody>
          <a:bodyPr/>
          <a:lstStyle/>
          <a:p>
            <a:pPr algn="ctr" eaLnBrk="1" hangingPunct="1">
              <a:lnSpc>
                <a:spcPct val="80000"/>
              </a:lnSpc>
              <a:buFontTx/>
              <a:buNone/>
            </a:pPr>
            <a:r>
              <a:rPr lang="en-US" sz="2000" smtClean="0"/>
              <a:t> Congress established CRSC in 2002, and it became effective June 1, 2003, so veterans may receive retired pay for combat-related injuries. In January 2008, CRSC was extended to those with less than 20 Years of Service (YOS), under Section 641, of the National Defense Authorization Act. If a retiree has a combat-related injury, is on the Temporary Disability Retired List or Permanent Disability Retired List, and has received a Veterans Affairs (VA) rating of 10% or more, they may be eligible for CRSC.</a:t>
            </a:r>
          </a:p>
          <a:p>
            <a:pPr eaLnBrk="1" hangingPunct="1">
              <a:lnSpc>
                <a:spcPct val="80000"/>
              </a:lnSpc>
              <a:buFontTx/>
              <a:buNone/>
            </a:pPr>
            <a:r>
              <a:rPr lang="en-US" sz="2000" smtClean="0"/>
              <a:t> </a:t>
            </a:r>
          </a:p>
          <a:p>
            <a:pPr eaLnBrk="1" hangingPunct="1">
              <a:lnSpc>
                <a:spcPct val="80000"/>
              </a:lnSpc>
            </a:pPr>
            <a:r>
              <a:rPr lang="en-US" sz="2000" smtClean="0"/>
              <a:t>Visit the following websites for more information on CRSC: </a:t>
            </a:r>
          </a:p>
          <a:p>
            <a:pPr lvl="1" eaLnBrk="1" hangingPunct="1">
              <a:lnSpc>
                <a:spcPct val="80000"/>
              </a:lnSpc>
            </a:pPr>
            <a:r>
              <a:rPr lang="en-US" sz="1800" smtClean="0">
                <a:hlinkClick r:id="rId2"/>
              </a:rPr>
              <a:t>Defense Finance and Accounting Service (DFAS)</a:t>
            </a:r>
            <a:endParaRPr lang="en-US" sz="1800" smtClean="0"/>
          </a:p>
          <a:p>
            <a:pPr lvl="1" eaLnBrk="1" hangingPunct="1">
              <a:lnSpc>
                <a:spcPct val="80000"/>
              </a:lnSpc>
            </a:pPr>
            <a:r>
              <a:rPr lang="en-US" sz="1800" smtClean="0">
                <a:hlinkClick r:id="rId3"/>
              </a:rPr>
              <a:t>Air Force</a:t>
            </a:r>
            <a:endParaRPr lang="en-US" sz="1800" smtClean="0"/>
          </a:p>
          <a:p>
            <a:pPr lvl="1" eaLnBrk="1" hangingPunct="1">
              <a:lnSpc>
                <a:spcPct val="80000"/>
              </a:lnSpc>
            </a:pPr>
            <a:r>
              <a:rPr lang="en-US" sz="1800" smtClean="0">
                <a:hlinkClick r:id="rId4"/>
              </a:rPr>
              <a:t>Army</a:t>
            </a:r>
            <a:endParaRPr lang="en-US" sz="1800" smtClean="0"/>
          </a:p>
          <a:p>
            <a:pPr lvl="1" eaLnBrk="1" hangingPunct="1">
              <a:lnSpc>
                <a:spcPct val="80000"/>
              </a:lnSpc>
            </a:pPr>
            <a:r>
              <a:rPr lang="en-US" sz="1800" smtClean="0">
                <a:hlinkClick r:id="rId5"/>
              </a:rPr>
              <a:t>Navy</a:t>
            </a:r>
            <a:endParaRPr lang="en-US" sz="1800" smtClean="0"/>
          </a:p>
          <a:p>
            <a:pPr lvl="1" eaLnBrk="1" hangingPunct="1">
              <a:lnSpc>
                <a:spcPct val="80000"/>
              </a:lnSpc>
            </a:pPr>
            <a:endParaRPr lang="en-US" sz="1800" smtClean="0"/>
          </a:p>
          <a:p>
            <a:pPr lvl="1" eaLnBrk="1" hangingPunct="1">
              <a:lnSpc>
                <a:spcPct val="80000"/>
              </a:lnSpc>
              <a:buFontTx/>
              <a:buNone/>
            </a:pPr>
            <a:r>
              <a:rPr lang="en-US" sz="1800" smtClean="0"/>
              <a:t>	</a:t>
            </a:r>
          </a:p>
        </p:txBody>
      </p:sp>
      <p:sp>
        <p:nvSpPr>
          <p:cNvPr id="614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6149" name="AutoShape 5">
            <a:hlinkClick r:id="" action="ppaction://hlinkshowjump?jump=firstslide" highlightClick="1"/>
          </p:cNvPr>
          <p:cNvSpPr>
            <a:spLocks noChangeArrowheads="1"/>
          </p:cNvSpPr>
          <p:nvPr/>
        </p:nvSpPr>
        <p:spPr bwMode="auto">
          <a:xfrm>
            <a:off x="457200" y="6096000"/>
            <a:ext cx="838200" cy="609600"/>
          </a:xfrm>
          <a:prstGeom prst="actionButtonHome">
            <a:avLst/>
          </a:prstGeom>
          <a:solidFill>
            <a:srgbClr val="339966"/>
          </a:solidFill>
          <a:ln w="9525">
            <a:noFill/>
            <a:miter lim="800000"/>
            <a:headEnd/>
            <a:tailEnd/>
          </a:ln>
        </p:spPr>
        <p:txBody>
          <a:bodyPr wrap="none" anchor="ctr"/>
          <a:lstStyle/>
          <a:p>
            <a:endParaRPr lang="en-US"/>
          </a:p>
        </p:txBody>
      </p:sp>
      <p:sp>
        <p:nvSpPr>
          <p:cNvPr id="6150" name="AutoShape 6">
            <a:hlinkClick r:id="" action="ppaction://hlinkshowjump?jump=previousslide" highlightClick="1"/>
          </p:cNvPr>
          <p:cNvSpPr>
            <a:spLocks noChangeArrowheads="1"/>
          </p:cNvSpPr>
          <p:nvPr/>
        </p:nvSpPr>
        <p:spPr bwMode="auto">
          <a:xfrm>
            <a:off x="6705600" y="6096000"/>
            <a:ext cx="838200" cy="609600"/>
          </a:xfrm>
          <a:prstGeom prst="actionButtonBackPrevious">
            <a:avLst/>
          </a:prstGeom>
          <a:solidFill>
            <a:srgbClr val="339966"/>
          </a:solidFill>
          <a:ln w="9525">
            <a:noFill/>
            <a:miter lim="800000"/>
            <a:headEnd/>
            <a:tailEnd/>
          </a:ln>
        </p:spPr>
        <p:txBody>
          <a:bodyPr wrap="none" anchor="ctr"/>
          <a:lstStyle/>
          <a:p>
            <a:endParaRPr lang="en-US"/>
          </a:p>
        </p:txBody>
      </p:sp>
      <p:sp>
        <p:nvSpPr>
          <p:cNvPr id="6151" name="AutoShape 7">
            <a:hlinkClick r:id="" action="ppaction://hlinkshowjump?jump=nextslide" highlightClick="1"/>
          </p:cNvPr>
          <p:cNvSpPr>
            <a:spLocks noChangeArrowheads="1"/>
          </p:cNvSpPr>
          <p:nvPr/>
        </p:nvSpPr>
        <p:spPr bwMode="auto">
          <a:xfrm>
            <a:off x="7848600" y="6096000"/>
            <a:ext cx="838200" cy="609600"/>
          </a:xfrm>
          <a:prstGeom prst="actionButtonForwardNext">
            <a:avLst/>
          </a:prstGeom>
          <a:solidFill>
            <a:srgbClr val="339966"/>
          </a:solidFill>
          <a:ln w="9525">
            <a:noFill/>
            <a:miter lim="800000"/>
            <a:headEnd/>
            <a:tailEnd/>
          </a:ln>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z="3200" smtClean="0">
                <a:solidFill>
                  <a:srgbClr val="336600"/>
                </a:solidFill>
              </a:rPr>
              <a:t>Step 2: Compute Retired Pay</a:t>
            </a:r>
          </a:p>
        </p:txBody>
      </p:sp>
      <p:sp>
        <p:nvSpPr>
          <p:cNvPr id="52227" name="Rectangle 3"/>
          <p:cNvSpPr>
            <a:spLocks noGrp="1" noChangeArrowheads="1"/>
          </p:cNvSpPr>
          <p:nvPr>
            <p:ph type="body" idx="1"/>
          </p:nvPr>
        </p:nvSpPr>
        <p:spPr>
          <a:xfrm>
            <a:off x="457200" y="1600200"/>
            <a:ext cx="8229600" cy="2286000"/>
          </a:xfrm>
        </p:spPr>
        <p:txBody>
          <a:bodyPr/>
          <a:lstStyle/>
          <a:p>
            <a:pPr algn="ctr" eaLnBrk="1" hangingPunct="1">
              <a:buFontTx/>
              <a:buNone/>
            </a:pPr>
            <a:r>
              <a:rPr lang="en-US" sz="2400" smtClean="0"/>
              <a:t>There are two ways to calculate retired pay. The first is by Disability Percentage and the second is by Years of Service. If eligible for Retired Pay, the higher of the two will be received.  In order to receive a CRSC Offset estimation (Step 3), both calculations must be utilized.</a:t>
            </a:r>
          </a:p>
        </p:txBody>
      </p:sp>
      <p:sp>
        <p:nvSpPr>
          <p:cNvPr id="52228" name="AutoShape 5">
            <a:hlinkClick r:id="" action="ppaction://hlinkshowjump?jump=nextslide" highlightClick="1"/>
          </p:cNvPr>
          <p:cNvSpPr>
            <a:spLocks noChangeArrowheads="1"/>
          </p:cNvSpPr>
          <p:nvPr/>
        </p:nvSpPr>
        <p:spPr bwMode="auto">
          <a:xfrm>
            <a:off x="7772400" y="5867400"/>
            <a:ext cx="990600" cy="685800"/>
          </a:xfrm>
          <a:prstGeom prst="actionButtonForwardNext">
            <a:avLst/>
          </a:prstGeom>
          <a:solidFill>
            <a:srgbClr val="339966"/>
          </a:solidFill>
          <a:ln w="9525">
            <a:noFill/>
            <a:miter lim="800000"/>
            <a:headEnd/>
            <a:tailEnd/>
          </a:ln>
        </p:spPr>
        <p:txBody>
          <a:bodyPr wrap="none" anchor="ctr"/>
          <a:lstStyle/>
          <a:p>
            <a:endParaRPr lang="en-US"/>
          </a:p>
        </p:txBody>
      </p:sp>
      <p:sp>
        <p:nvSpPr>
          <p:cNvPr id="52229"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52230"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r>
              <a:rPr lang="en-US" sz="4000" smtClean="0"/>
              <a:t> </a:t>
            </a:r>
          </a:p>
        </p:txBody>
      </p:sp>
      <p:sp>
        <p:nvSpPr>
          <p:cNvPr id="53251"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mtClean="0"/>
              <a:t>	</a:t>
            </a:r>
            <a:r>
              <a:rPr lang="en-US" sz="2000" smtClean="0"/>
              <a:t>The disability percentage is the percent that the Military has distinguished as the physical percent of disability. To find Retired Pay based on Disability Percentage:</a:t>
            </a:r>
          </a:p>
          <a:p>
            <a:pPr eaLnBrk="1" hangingPunct="1">
              <a:lnSpc>
                <a:spcPct val="90000"/>
              </a:lnSpc>
              <a:buFontTx/>
              <a:buNone/>
            </a:pPr>
            <a:endParaRPr lang="en-US" sz="800" smtClean="0"/>
          </a:p>
          <a:p>
            <a:pPr eaLnBrk="1" hangingPunct="1">
              <a:lnSpc>
                <a:spcPct val="90000"/>
              </a:lnSpc>
            </a:pPr>
            <a:r>
              <a:rPr lang="en-US" sz="1800" smtClean="0"/>
              <a:t>High 36 x Disability Percentage</a:t>
            </a:r>
          </a:p>
          <a:p>
            <a:pPr lvl="4" eaLnBrk="1" hangingPunct="1">
              <a:lnSpc>
                <a:spcPct val="90000"/>
              </a:lnSpc>
            </a:pPr>
            <a:r>
              <a:rPr lang="en-US" sz="1800" smtClean="0"/>
              <a:t>If the Disability % is greater than 70%, High 36 will be multiplied by 75%, otherwise it will be multiplied by the Disability %</a:t>
            </a:r>
          </a:p>
          <a:p>
            <a:pPr lvl="4" eaLnBrk="1" hangingPunct="1">
              <a:lnSpc>
                <a:spcPct val="90000"/>
              </a:lnSpc>
            </a:pPr>
            <a:r>
              <a:rPr lang="en-US" sz="1800" smtClean="0"/>
              <a:t>$3,090.70 x .40 = $1,236</a:t>
            </a:r>
          </a:p>
          <a:p>
            <a:pPr lvl="4" eaLnBrk="1" hangingPunct="1">
              <a:lnSpc>
                <a:spcPct val="90000"/>
              </a:lnSpc>
            </a:pPr>
            <a:endParaRPr lang="en-US" sz="1800" smtClean="0"/>
          </a:p>
          <a:p>
            <a:pPr eaLnBrk="1" hangingPunct="1">
              <a:lnSpc>
                <a:spcPct val="90000"/>
              </a:lnSpc>
              <a:buFontTx/>
              <a:buNone/>
            </a:pPr>
            <a:r>
              <a:rPr lang="en-US" sz="2000" b="1" smtClean="0"/>
              <a:t>Retired Pay Based on Disability Percentage =	 $1,236</a:t>
            </a:r>
          </a:p>
        </p:txBody>
      </p:sp>
      <p:sp>
        <p:nvSpPr>
          <p:cNvPr id="53252" name="AutoShape 4">
            <a:hlinkClick r:id="" action="ppaction://hlinkshowjump?jump=nextslide" highlightClick="1"/>
          </p:cNvPr>
          <p:cNvSpPr>
            <a:spLocks noChangeArrowheads="1"/>
          </p:cNvSpPr>
          <p:nvPr/>
        </p:nvSpPr>
        <p:spPr bwMode="auto">
          <a:xfrm>
            <a:off x="7924800" y="59436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53253"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53254" name="AutoShape 9">
            <a:hlinkClick r:id="rId2" action="ppaction://hlinksldjump" highlightClick="1"/>
          </p:cNvPr>
          <p:cNvSpPr>
            <a:spLocks noChangeArrowheads="1"/>
          </p:cNvSpPr>
          <p:nvPr/>
        </p:nvSpPr>
        <p:spPr bwMode="auto">
          <a:xfrm>
            <a:off x="304800" y="5029200"/>
            <a:ext cx="2362200" cy="762000"/>
          </a:xfrm>
          <a:prstGeom prst="actionButtonBlank">
            <a:avLst/>
          </a:prstGeom>
          <a:solidFill>
            <a:srgbClr val="339966"/>
          </a:solidFill>
          <a:ln w="9525">
            <a:noFill/>
            <a:miter lim="800000"/>
            <a:headEnd/>
            <a:tailEnd/>
          </a:ln>
        </p:spPr>
        <p:txBody>
          <a:bodyPr wrap="none" anchor="ctr"/>
          <a:lstStyle/>
          <a:p>
            <a:pPr algn="ctr"/>
            <a:r>
              <a:rPr lang="en-US"/>
              <a:t>If TDRL, Click here </a:t>
            </a:r>
          </a:p>
          <a:p>
            <a:pPr algn="ctr"/>
            <a:r>
              <a:rPr lang="en-US"/>
              <a:t>for Calculations</a:t>
            </a:r>
          </a:p>
        </p:txBody>
      </p:sp>
      <p:sp>
        <p:nvSpPr>
          <p:cNvPr id="53255" name="AutoShape 5">
            <a:hlinkClick r:id="rId3" action="ppaction://hlinksldjump" highlightClick="1"/>
          </p:cNvPr>
          <p:cNvSpPr>
            <a:spLocks noChangeArrowheads="1"/>
          </p:cNvSpPr>
          <p:nvPr/>
        </p:nvSpPr>
        <p:spPr bwMode="auto">
          <a:xfrm>
            <a:off x="304800" y="59436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54275" name="Rectangle 3"/>
          <p:cNvSpPr>
            <a:spLocks noGrp="1" noChangeArrowheads="1"/>
          </p:cNvSpPr>
          <p:nvPr>
            <p:ph type="body" idx="1"/>
          </p:nvPr>
        </p:nvSpPr>
        <p:spPr>
          <a:xfrm>
            <a:off x="457200" y="1600200"/>
            <a:ext cx="8229600" cy="3429000"/>
          </a:xfrm>
        </p:spPr>
        <p:txBody>
          <a:bodyPr/>
          <a:lstStyle/>
          <a:p>
            <a:pPr eaLnBrk="1" hangingPunct="1">
              <a:lnSpc>
                <a:spcPct val="80000"/>
              </a:lnSpc>
              <a:buFontTx/>
              <a:buNone/>
            </a:pPr>
            <a:r>
              <a:rPr lang="en-US" sz="2000" smtClean="0"/>
              <a:t>	Years of Service is multiplied by 2.5%, which is a yearly percent of pay earned towards retirement, and that product is multiplied by high 36.</a:t>
            </a:r>
          </a:p>
          <a:p>
            <a:pPr eaLnBrk="1" hangingPunct="1">
              <a:lnSpc>
                <a:spcPct val="80000"/>
              </a:lnSpc>
              <a:buFontTx/>
              <a:buNone/>
            </a:pPr>
            <a:endParaRPr lang="en-US" sz="2000" smtClean="0"/>
          </a:p>
          <a:p>
            <a:pPr eaLnBrk="1" hangingPunct="1">
              <a:lnSpc>
                <a:spcPct val="80000"/>
              </a:lnSpc>
            </a:pPr>
            <a:r>
              <a:rPr lang="en-US" sz="1800" smtClean="0"/>
              <a:t>YOS x 2.5% = service multiplier</a:t>
            </a:r>
          </a:p>
          <a:p>
            <a:pPr lvl="4" eaLnBrk="1" hangingPunct="1">
              <a:lnSpc>
                <a:spcPct val="80000"/>
              </a:lnSpc>
            </a:pPr>
            <a:r>
              <a:rPr lang="en-US" sz="1800" smtClean="0"/>
              <a:t>3 x 0.025 		   = 0.075</a:t>
            </a:r>
          </a:p>
          <a:p>
            <a:pPr eaLnBrk="1" hangingPunct="1">
              <a:lnSpc>
                <a:spcPct val="80000"/>
              </a:lnSpc>
            </a:pPr>
            <a:r>
              <a:rPr lang="en-US" sz="1800" smtClean="0"/>
              <a:t>Service Multiplier x  High 36 = Retired Pay based on YOS</a:t>
            </a:r>
          </a:p>
          <a:p>
            <a:pPr lvl="4" eaLnBrk="1" hangingPunct="1">
              <a:lnSpc>
                <a:spcPct val="80000"/>
              </a:lnSpc>
            </a:pPr>
            <a:r>
              <a:rPr lang="en-US" sz="1800" smtClean="0"/>
              <a:t>0.075 x $3,090.70 = $231</a:t>
            </a:r>
          </a:p>
          <a:p>
            <a:pPr lvl="4" eaLnBrk="1" hangingPunct="1">
              <a:lnSpc>
                <a:spcPct val="80000"/>
              </a:lnSpc>
              <a:buFontTx/>
              <a:buNone/>
            </a:pPr>
            <a:endParaRPr lang="en-US" sz="1800" smtClean="0"/>
          </a:p>
          <a:p>
            <a:pPr eaLnBrk="1" hangingPunct="1">
              <a:lnSpc>
                <a:spcPct val="80000"/>
              </a:lnSpc>
              <a:buFontTx/>
              <a:buNone/>
            </a:pPr>
            <a:r>
              <a:rPr lang="en-US" sz="2000" b="1" smtClean="0"/>
              <a:t>Retired Pay Based on Years of Service  = $231</a:t>
            </a:r>
            <a:r>
              <a:rPr lang="en-US" sz="2000" smtClean="0"/>
              <a:t>								</a:t>
            </a:r>
          </a:p>
        </p:txBody>
      </p:sp>
      <p:sp>
        <p:nvSpPr>
          <p:cNvPr id="54276" name="AutoShape 4">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54277"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54278"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55299" name="Rectangle 3"/>
          <p:cNvSpPr>
            <a:spLocks noGrp="1" noChangeArrowheads="1"/>
          </p:cNvSpPr>
          <p:nvPr>
            <p:ph type="body" idx="4294967295"/>
          </p:nvPr>
        </p:nvSpPr>
        <p:spPr>
          <a:xfrm>
            <a:off x="228600" y="1600200"/>
            <a:ext cx="8915400" cy="2438400"/>
          </a:xfrm>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$1,236 - $ 231 = $1,005</a:t>
            </a:r>
          </a:p>
          <a:p>
            <a:pPr lvl="4" eaLnBrk="1" hangingPunct="1"/>
            <a:endParaRPr lang="en-US" sz="1800" smtClean="0"/>
          </a:p>
          <a:p>
            <a:pPr eaLnBrk="1" hangingPunct="1">
              <a:buFontTx/>
              <a:buNone/>
            </a:pPr>
            <a:r>
              <a:rPr lang="en-US" sz="2000" b="1" smtClean="0"/>
              <a:t>CRSC Offset 		            = $1,005</a:t>
            </a:r>
          </a:p>
          <a:p>
            <a:pPr eaLnBrk="1" hangingPunct="1">
              <a:buFontTx/>
              <a:buNone/>
            </a:pPr>
            <a:endParaRPr lang="en-US" sz="2000" b="1" smtClean="0"/>
          </a:p>
        </p:txBody>
      </p:sp>
      <p:sp>
        <p:nvSpPr>
          <p:cNvPr id="55300" name="AutoShape 4">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55301"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55302"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56323" name="Rectangle 3"/>
          <p:cNvSpPr>
            <a:spLocks noGrp="1" noChangeArrowheads="1"/>
          </p:cNvSpPr>
          <p:nvPr>
            <p:ph type="body" idx="1"/>
          </p:nvPr>
        </p:nvSpPr>
        <p:spPr>
          <a:xfrm>
            <a:off x="457200" y="1600200"/>
            <a:ext cx="8229600" cy="3657600"/>
          </a:xfrm>
        </p:spPr>
        <p:txBody>
          <a:bodyPr/>
          <a:lstStyle/>
          <a:p>
            <a:pPr algn="ctr" eaLnBrk="1" hangingPunct="1">
              <a:lnSpc>
                <a:spcPct val="8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80000"/>
              </a:lnSpc>
              <a:buFontTx/>
              <a:buNone/>
            </a:pPr>
            <a:endParaRPr lang="en-US" sz="1800" smtClean="0"/>
          </a:p>
          <a:p>
            <a:pPr eaLnBrk="1" hangingPunct="1">
              <a:lnSpc>
                <a:spcPct val="80000"/>
              </a:lnSpc>
            </a:pPr>
            <a:r>
              <a:rPr lang="en-US" sz="1800" smtClean="0">
                <a:hlinkClick r:id="rId2"/>
              </a:rPr>
              <a:t>CRSC Award</a:t>
            </a:r>
            <a:r>
              <a:rPr lang="en-US" sz="1800" smtClean="0"/>
              <a:t> – CRSC Offset = CRSC Entitlement</a:t>
            </a:r>
          </a:p>
          <a:p>
            <a:pPr lvl="4" eaLnBrk="1" hangingPunct="1">
              <a:lnSpc>
                <a:spcPct val="80000"/>
              </a:lnSpc>
            </a:pPr>
            <a:r>
              <a:rPr lang="en-US" sz="1800" smtClean="0"/>
              <a:t>$1,009 - $1,005 = $4  </a:t>
            </a:r>
          </a:p>
          <a:p>
            <a:pPr lvl="2" eaLnBrk="1" hangingPunct="1">
              <a:lnSpc>
                <a:spcPct val="80000"/>
              </a:lnSpc>
              <a:buFontTx/>
              <a:buNone/>
            </a:pPr>
            <a:r>
              <a:rPr lang="en-US" sz="1800" smtClean="0"/>
              <a:t>		</a:t>
            </a:r>
          </a:p>
          <a:p>
            <a:pPr eaLnBrk="1" hangingPunct="1">
              <a:lnSpc>
                <a:spcPct val="80000"/>
              </a:lnSpc>
              <a:buFontTx/>
              <a:buNone/>
            </a:pPr>
            <a:r>
              <a:rPr lang="en-US" sz="1800" b="1" smtClean="0"/>
              <a:t>CRSC Entitlement	             = $4</a:t>
            </a:r>
          </a:p>
        </p:txBody>
      </p:sp>
      <p:sp>
        <p:nvSpPr>
          <p:cNvPr id="56324" name="AutoShape 4">
            <a:hlinkClick r:id="" action="ppaction://hlinkshowjump?jump=nextslide" highlightClick="1"/>
          </p:cNvPr>
          <p:cNvSpPr>
            <a:spLocks noChangeArrowheads="1"/>
          </p:cNvSpPr>
          <p:nvPr/>
        </p:nvSpPr>
        <p:spPr bwMode="auto">
          <a:xfrm>
            <a:off x="63246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56325"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56326"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r>
              <a:rPr lang="en-US" smtClean="0"/>
              <a:t> </a:t>
            </a:r>
          </a:p>
        </p:txBody>
      </p:sp>
      <p:sp>
        <p:nvSpPr>
          <p:cNvPr id="57347" name="Rectangle 3"/>
          <p:cNvSpPr>
            <a:spLocks noGrp="1" noChangeArrowheads="1"/>
          </p:cNvSpPr>
          <p:nvPr>
            <p:ph type="body" idx="1"/>
          </p:nvPr>
        </p:nvSpPr>
        <p:spPr>
          <a:xfrm>
            <a:off x="228600" y="1600200"/>
            <a:ext cx="8915400" cy="3505200"/>
          </a:xfrm>
        </p:spPr>
        <p:txBody>
          <a:bodyPr/>
          <a:lstStyle/>
          <a:p>
            <a:pPr eaLnBrk="1" hangingPunct="1">
              <a:lnSpc>
                <a:spcPct val="80000"/>
              </a:lnSpc>
              <a:buFontTx/>
              <a:buNone/>
            </a:pPr>
            <a:r>
              <a:rPr lang="en-US" sz="2400" smtClean="0"/>
              <a:t>The Total Monthly Pay is the sum of retired disability compensations</a:t>
            </a:r>
          </a:p>
          <a:p>
            <a:pPr eaLnBrk="1" hangingPunct="1">
              <a:lnSpc>
                <a:spcPct val="80000"/>
              </a:lnSpc>
              <a:buFontTx/>
              <a:buNone/>
            </a:pPr>
            <a:endParaRPr lang="en-US" sz="800" smtClean="0"/>
          </a:p>
          <a:p>
            <a:pPr eaLnBrk="1" hangingPunct="1">
              <a:lnSpc>
                <a:spcPct val="80000"/>
              </a:lnSpc>
            </a:pPr>
            <a:r>
              <a:rPr lang="en-US" sz="2000" smtClean="0"/>
              <a:t>VA Pay + *Retired Pay + CRSC </a:t>
            </a:r>
          </a:p>
          <a:p>
            <a:pPr eaLnBrk="1" hangingPunct="1">
              <a:lnSpc>
                <a:spcPct val="80000"/>
              </a:lnSpc>
              <a:buFontTx/>
              <a:buNone/>
            </a:pPr>
            <a:r>
              <a:rPr lang="en-US" sz="2000" smtClean="0"/>
              <a:t>	* Retired Pay = Retired Pay Disability – VA Pay</a:t>
            </a:r>
          </a:p>
          <a:p>
            <a:pPr lvl="2" eaLnBrk="1" hangingPunct="1">
              <a:lnSpc>
                <a:spcPct val="80000"/>
              </a:lnSpc>
            </a:pPr>
            <a:r>
              <a:rPr lang="en-US" sz="2000" smtClean="0">
                <a:hlinkClick r:id="rId2"/>
              </a:rPr>
              <a:t>VA Pay</a:t>
            </a:r>
            <a:r>
              <a:rPr lang="en-US" sz="2000" smtClean="0"/>
              <a:t>:					$1,272</a:t>
            </a:r>
          </a:p>
          <a:p>
            <a:pPr lvl="2" eaLnBrk="1" hangingPunct="1">
              <a:lnSpc>
                <a:spcPct val="80000"/>
              </a:lnSpc>
            </a:pPr>
            <a:r>
              <a:rPr lang="en-US" sz="2000" smtClean="0"/>
              <a:t>Retired Pay: ($1,236 - $1,272)    =		$       4</a:t>
            </a:r>
          </a:p>
          <a:p>
            <a:pPr lvl="2" eaLnBrk="1" hangingPunct="1">
              <a:lnSpc>
                <a:spcPct val="80000"/>
              </a:lnSpc>
            </a:pPr>
            <a:r>
              <a:rPr lang="en-US" sz="2000" smtClean="0"/>
              <a:t>CRSC:					$       0</a:t>
            </a:r>
          </a:p>
          <a:p>
            <a:pPr eaLnBrk="1" hangingPunct="1">
              <a:lnSpc>
                <a:spcPct val="80000"/>
              </a:lnSpc>
              <a:buFontTx/>
              <a:buNone/>
            </a:pPr>
            <a:r>
              <a:rPr lang="en-US" sz="2000" smtClean="0"/>
              <a:t>                                                                               	 ----------</a:t>
            </a:r>
          </a:p>
          <a:p>
            <a:pPr eaLnBrk="1" hangingPunct="1">
              <a:lnSpc>
                <a:spcPct val="80000"/>
              </a:lnSpc>
              <a:buFontTx/>
              <a:buNone/>
            </a:pPr>
            <a:r>
              <a:rPr lang="en-US" sz="2400" smtClean="0"/>
              <a:t>          Total Monthly Compensation:      	          </a:t>
            </a:r>
            <a:r>
              <a:rPr lang="en-US" sz="2400" b="1" smtClean="0"/>
              <a:t>$1,276</a:t>
            </a:r>
          </a:p>
        </p:txBody>
      </p:sp>
      <p:sp>
        <p:nvSpPr>
          <p:cNvPr id="57348"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57349" name="AutoShape 9">
            <a:hlinkClick r:id="rId3" highlightClick="1"/>
          </p:cNvPr>
          <p:cNvSpPr>
            <a:spLocks noChangeArrowheads="1"/>
          </p:cNvSpPr>
          <p:nvPr/>
        </p:nvSpPr>
        <p:spPr bwMode="auto">
          <a:xfrm>
            <a:off x="6400800" y="5867400"/>
            <a:ext cx="2438400" cy="8382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57350" name="AutoShape 5">
            <a:hlinkClick r:id="rId4"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r>
              <a:rPr lang="en-US" sz="4000" smtClean="0"/>
              <a:t> </a:t>
            </a:r>
          </a:p>
        </p:txBody>
      </p:sp>
      <p:sp>
        <p:nvSpPr>
          <p:cNvPr id="58371"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mtClean="0"/>
              <a:t>	</a:t>
            </a:r>
            <a:r>
              <a:rPr lang="en-US" sz="2000" smtClean="0"/>
              <a:t>The disability percentage is the percent that the Military has distinguished as the physical percent of disability. To find Retired Pay based on Disability Percentage:</a:t>
            </a:r>
          </a:p>
          <a:p>
            <a:pPr eaLnBrk="1" hangingPunct="1">
              <a:lnSpc>
                <a:spcPct val="90000"/>
              </a:lnSpc>
              <a:buFontTx/>
              <a:buNone/>
            </a:pPr>
            <a:endParaRPr lang="en-US" sz="800" smtClean="0"/>
          </a:p>
          <a:p>
            <a:pPr eaLnBrk="1" hangingPunct="1">
              <a:lnSpc>
                <a:spcPct val="90000"/>
              </a:lnSpc>
            </a:pPr>
            <a:r>
              <a:rPr lang="en-US" sz="1800" smtClean="0"/>
              <a:t>High 36 x Disability Percentage</a:t>
            </a:r>
          </a:p>
          <a:p>
            <a:pPr lvl="4" eaLnBrk="1" hangingPunct="1">
              <a:lnSpc>
                <a:spcPct val="90000"/>
              </a:lnSpc>
            </a:pPr>
            <a:r>
              <a:rPr lang="en-US" sz="1800" smtClean="0"/>
              <a:t>If the Disability % is greater than 70%, High 36 will be multiplied by 75%, otherwise it will be multiplied by the Disability %</a:t>
            </a:r>
          </a:p>
          <a:p>
            <a:pPr lvl="4" eaLnBrk="1" hangingPunct="1">
              <a:lnSpc>
                <a:spcPct val="90000"/>
              </a:lnSpc>
            </a:pPr>
            <a:r>
              <a:rPr lang="en-US" sz="1800" smtClean="0"/>
              <a:t>$3,090.70 x .50 = $1,545</a:t>
            </a:r>
          </a:p>
          <a:p>
            <a:pPr lvl="4" eaLnBrk="1" hangingPunct="1">
              <a:lnSpc>
                <a:spcPct val="90000"/>
              </a:lnSpc>
            </a:pPr>
            <a:endParaRPr lang="en-US" sz="1800" smtClean="0"/>
          </a:p>
          <a:p>
            <a:pPr eaLnBrk="1" hangingPunct="1">
              <a:lnSpc>
                <a:spcPct val="90000"/>
              </a:lnSpc>
              <a:buFontTx/>
              <a:buNone/>
            </a:pPr>
            <a:r>
              <a:rPr lang="en-US" sz="2000" b="1" smtClean="0"/>
              <a:t>Retired Pay Based on Disability Percentage =	 $1,545</a:t>
            </a:r>
          </a:p>
        </p:txBody>
      </p:sp>
      <p:sp>
        <p:nvSpPr>
          <p:cNvPr id="58372" name="AutoShape 4">
            <a:hlinkClick r:id="" action="ppaction://hlinkshowjump?jump=nextslide" highlightClick="1"/>
          </p:cNvPr>
          <p:cNvSpPr>
            <a:spLocks noChangeArrowheads="1"/>
          </p:cNvSpPr>
          <p:nvPr/>
        </p:nvSpPr>
        <p:spPr bwMode="auto">
          <a:xfrm>
            <a:off x="7924800" y="59436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58373"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58374" name="AutoShape 8">
            <a:hlinkClick r:id="rId2" action="ppaction://hlinksldjump" highlightClick="1"/>
          </p:cNvPr>
          <p:cNvSpPr>
            <a:spLocks noChangeArrowheads="1"/>
          </p:cNvSpPr>
          <p:nvPr/>
        </p:nvSpPr>
        <p:spPr bwMode="auto">
          <a:xfrm>
            <a:off x="304800" y="5029200"/>
            <a:ext cx="2362200" cy="762000"/>
          </a:xfrm>
          <a:prstGeom prst="actionButtonBlank">
            <a:avLst/>
          </a:prstGeom>
          <a:solidFill>
            <a:srgbClr val="339966"/>
          </a:solidFill>
          <a:ln w="9525">
            <a:noFill/>
            <a:miter lim="800000"/>
            <a:headEnd/>
            <a:tailEnd/>
          </a:ln>
        </p:spPr>
        <p:txBody>
          <a:bodyPr wrap="none" anchor="ctr"/>
          <a:lstStyle/>
          <a:p>
            <a:pPr algn="ctr"/>
            <a:r>
              <a:rPr lang="en-US"/>
              <a:t>If not TDRL, Click </a:t>
            </a:r>
          </a:p>
          <a:p>
            <a:pPr algn="ctr"/>
            <a:r>
              <a:rPr lang="en-US"/>
              <a:t>here for Calculations</a:t>
            </a:r>
          </a:p>
        </p:txBody>
      </p:sp>
      <p:sp>
        <p:nvSpPr>
          <p:cNvPr id="58375" name="AutoShape 5">
            <a:hlinkClick r:id="rId3" action="ppaction://hlinksldjump" highlightClick="1"/>
          </p:cNvPr>
          <p:cNvSpPr>
            <a:spLocks noChangeArrowheads="1"/>
          </p:cNvSpPr>
          <p:nvPr/>
        </p:nvSpPr>
        <p:spPr bwMode="auto">
          <a:xfrm>
            <a:off x="304800" y="58674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59395" name="Rectangle 3"/>
          <p:cNvSpPr>
            <a:spLocks noGrp="1" noChangeArrowheads="1"/>
          </p:cNvSpPr>
          <p:nvPr>
            <p:ph type="body" idx="1"/>
          </p:nvPr>
        </p:nvSpPr>
        <p:spPr>
          <a:xfrm>
            <a:off x="457200" y="1600200"/>
            <a:ext cx="8229600" cy="3429000"/>
          </a:xfrm>
        </p:spPr>
        <p:txBody>
          <a:bodyPr/>
          <a:lstStyle/>
          <a:p>
            <a:pPr eaLnBrk="1" hangingPunct="1">
              <a:lnSpc>
                <a:spcPct val="80000"/>
              </a:lnSpc>
              <a:buFontTx/>
              <a:buNone/>
            </a:pPr>
            <a:r>
              <a:rPr lang="en-US" sz="2000" smtClean="0"/>
              <a:t>	Years of Service is multiplied by 2.5%, which is a yearly percent of pay earned towards retirement, and that product is multiplied by high 36.</a:t>
            </a:r>
          </a:p>
          <a:p>
            <a:pPr eaLnBrk="1" hangingPunct="1">
              <a:lnSpc>
                <a:spcPct val="80000"/>
              </a:lnSpc>
              <a:buFontTx/>
              <a:buNone/>
            </a:pPr>
            <a:endParaRPr lang="en-US" sz="2000" smtClean="0"/>
          </a:p>
          <a:p>
            <a:pPr eaLnBrk="1" hangingPunct="1">
              <a:lnSpc>
                <a:spcPct val="80000"/>
              </a:lnSpc>
            </a:pPr>
            <a:r>
              <a:rPr lang="en-US" sz="1800" smtClean="0"/>
              <a:t>YOS x 2.5% = service multiplier</a:t>
            </a:r>
          </a:p>
          <a:p>
            <a:pPr lvl="4" eaLnBrk="1" hangingPunct="1">
              <a:lnSpc>
                <a:spcPct val="80000"/>
              </a:lnSpc>
            </a:pPr>
            <a:r>
              <a:rPr lang="en-US" sz="1800" smtClean="0"/>
              <a:t>3 x 0.025 		   = 0.075</a:t>
            </a:r>
          </a:p>
          <a:p>
            <a:pPr eaLnBrk="1" hangingPunct="1">
              <a:lnSpc>
                <a:spcPct val="80000"/>
              </a:lnSpc>
            </a:pPr>
            <a:r>
              <a:rPr lang="en-US" sz="1800" smtClean="0"/>
              <a:t>Service Multiplier x  High 36 = Retired Pay based on YOS</a:t>
            </a:r>
          </a:p>
          <a:p>
            <a:pPr lvl="4" eaLnBrk="1" hangingPunct="1">
              <a:lnSpc>
                <a:spcPct val="80000"/>
              </a:lnSpc>
            </a:pPr>
            <a:r>
              <a:rPr lang="en-US" sz="1800" smtClean="0"/>
              <a:t>0.075 x $3,090.70 = $231</a:t>
            </a:r>
          </a:p>
          <a:p>
            <a:pPr lvl="4" eaLnBrk="1" hangingPunct="1">
              <a:lnSpc>
                <a:spcPct val="80000"/>
              </a:lnSpc>
              <a:buFontTx/>
              <a:buNone/>
            </a:pPr>
            <a:endParaRPr lang="en-US" sz="1800" smtClean="0"/>
          </a:p>
          <a:p>
            <a:pPr eaLnBrk="1" hangingPunct="1">
              <a:lnSpc>
                <a:spcPct val="80000"/>
              </a:lnSpc>
              <a:buFontTx/>
              <a:buNone/>
            </a:pPr>
            <a:r>
              <a:rPr lang="en-US" sz="2000" b="1" smtClean="0"/>
              <a:t>Retired Pay Based on Years of Service  = $231</a:t>
            </a:r>
            <a:r>
              <a:rPr lang="en-US" sz="2000" smtClean="0"/>
              <a:t>								</a:t>
            </a:r>
          </a:p>
        </p:txBody>
      </p:sp>
      <p:sp>
        <p:nvSpPr>
          <p:cNvPr id="59396" name="AutoShape 4">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59397"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59398"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60419" name="Rectangle 3"/>
          <p:cNvSpPr>
            <a:spLocks noGrp="1" noChangeArrowheads="1"/>
          </p:cNvSpPr>
          <p:nvPr>
            <p:ph type="body" idx="4294967295"/>
          </p:nvPr>
        </p:nvSpPr>
        <p:spPr>
          <a:xfrm>
            <a:off x="228600" y="1600200"/>
            <a:ext cx="8915400" cy="2438400"/>
          </a:xfrm>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$1,545 - $ 231 = $1,314</a:t>
            </a:r>
          </a:p>
          <a:p>
            <a:pPr lvl="4" eaLnBrk="1" hangingPunct="1"/>
            <a:endParaRPr lang="en-US" sz="1800" smtClean="0"/>
          </a:p>
          <a:p>
            <a:pPr eaLnBrk="1" hangingPunct="1">
              <a:buFontTx/>
              <a:buNone/>
            </a:pPr>
            <a:r>
              <a:rPr lang="en-US" sz="2000" b="1" smtClean="0"/>
              <a:t>CRSC Offset 		            = $1,314</a:t>
            </a:r>
          </a:p>
          <a:p>
            <a:pPr eaLnBrk="1" hangingPunct="1">
              <a:buFontTx/>
              <a:buNone/>
            </a:pPr>
            <a:endParaRPr lang="en-US" sz="2000" b="1" smtClean="0"/>
          </a:p>
        </p:txBody>
      </p:sp>
      <p:sp>
        <p:nvSpPr>
          <p:cNvPr id="60420" name="AutoShape 4">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60421"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60422"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61443" name="Rectangle 3"/>
          <p:cNvSpPr>
            <a:spLocks noGrp="1" noChangeArrowheads="1"/>
          </p:cNvSpPr>
          <p:nvPr>
            <p:ph type="body" idx="1"/>
          </p:nvPr>
        </p:nvSpPr>
        <p:spPr>
          <a:xfrm>
            <a:off x="457200" y="1600200"/>
            <a:ext cx="8229600" cy="3657600"/>
          </a:xfrm>
        </p:spPr>
        <p:txBody>
          <a:bodyPr/>
          <a:lstStyle/>
          <a:p>
            <a:pPr algn="ctr" eaLnBrk="1" hangingPunct="1">
              <a:lnSpc>
                <a:spcPct val="8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80000"/>
              </a:lnSpc>
              <a:buFontTx/>
              <a:buNone/>
            </a:pPr>
            <a:endParaRPr lang="en-US" sz="1800" smtClean="0"/>
          </a:p>
          <a:p>
            <a:pPr eaLnBrk="1" hangingPunct="1">
              <a:lnSpc>
                <a:spcPct val="80000"/>
              </a:lnSpc>
            </a:pPr>
            <a:r>
              <a:rPr lang="en-US" sz="1800" smtClean="0">
                <a:hlinkClick r:id="rId2"/>
              </a:rPr>
              <a:t>CRSC Award</a:t>
            </a:r>
            <a:r>
              <a:rPr lang="en-US" sz="1800" smtClean="0"/>
              <a:t> – CRSC Offset = CRSC Entitlement</a:t>
            </a:r>
          </a:p>
          <a:p>
            <a:pPr lvl="4" eaLnBrk="1" hangingPunct="1">
              <a:lnSpc>
                <a:spcPct val="80000"/>
              </a:lnSpc>
            </a:pPr>
            <a:r>
              <a:rPr lang="en-US" sz="1800" smtClean="0"/>
              <a:t>$1,009 - $1,314 = $0  </a:t>
            </a:r>
          </a:p>
          <a:p>
            <a:pPr lvl="2" eaLnBrk="1" hangingPunct="1">
              <a:lnSpc>
                <a:spcPct val="80000"/>
              </a:lnSpc>
              <a:buFontTx/>
              <a:buNone/>
            </a:pPr>
            <a:r>
              <a:rPr lang="en-US" sz="1800" smtClean="0"/>
              <a:t>		</a:t>
            </a:r>
          </a:p>
          <a:p>
            <a:pPr eaLnBrk="1" hangingPunct="1">
              <a:lnSpc>
                <a:spcPct val="80000"/>
              </a:lnSpc>
              <a:buFontTx/>
              <a:buNone/>
            </a:pPr>
            <a:r>
              <a:rPr lang="en-US" sz="1800" b="1" smtClean="0"/>
              <a:t>CRSC Entitlement	             = $0</a:t>
            </a:r>
          </a:p>
        </p:txBody>
      </p:sp>
      <p:sp>
        <p:nvSpPr>
          <p:cNvPr id="61444" name="AutoShape 4">
            <a:hlinkClick r:id="" action="ppaction://hlinkshowjump?jump=nextslide" highlightClick="1"/>
          </p:cNvPr>
          <p:cNvSpPr>
            <a:spLocks noChangeArrowheads="1"/>
          </p:cNvSpPr>
          <p:nvPr/>
        </p:nvSpPr>
        <p:spPr bwMode="auto">
          <a:xfrm>
            <a:off x="63246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61445"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61446"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200" smtClean="0">
                <a:solidFill>
                  <a:srgbClr val="336600"/>
                </a:solidFill>
              </a:rPr>
              <a:t>What is Concurrent Retirement and  Disability Pay (CRDP)?</a:t>
            </a:r>
          </a:p>
        </p:txBody>
      </p:sp>
      <p:sp>
        <p:nvSpPr>
          <p:cNvPr id="7171" name="Rectangle 3"/>
          <p:cNvSpPr>
            <a:spLocks noGrp="1" noChangeArrowheads="1"/>
          </p:cNvSpPr>
          <p:nvPr>
            <p:ph type="body" idx="1"/>
          </p:nvPr>
        </p:nvSpPr>
        <p:spPr/>
        <p:txBody>
          <a:bodyPr/>
          <a:lstStyle/>
          <a:p>
            <a:pPr algn="ctr" eaLnBrk="1" hangingPunct="1">
              <a:lnSpc>
                <a:spcPct val="90000"/>
              </a:lnSpc>
              <a:buFontTx/>
              <a:buNone/>
            </a:pPr>
            <a:r>
              <a:rPr lang="en-US" sz="2400" smtClean="0"/>
              <a:t>CRDP went into effect in January of 2004 so disabled veterans could receive both their Retirement Benefits and VA Disability. If the retiree has at least 20 years of service or Temporary Early Retirement Authority, and has a VA Service Connected disability of 50% or more they may be eligible for CRDP.</a:t>
            </a:r>
            <a:r>
              <a:rPr lang="en-US" sz="2800" smtClean="0"/>
              <a:t> </a:t>
            </a:r>
          </a:p>
          <a:p>
            <a:pPr algn="ctr" eaLnBrk="1" hangingPunct="1">
              <a:lnSpc>
                <a:spcPct val="90000"/>
              </a:lnSpc>
              <a:buFontTx/>
              <a:buNone/>
            </a:pPr>
            <a:endParaRPr lang="en-US" sz="2800" smtClean="0"/>
          </a:p>
          <a:p>
            <a:pPr eaLnBrk="1" hangingPunct="1">
              <a:lnSpc>
                <a:spcPct val="90000"/>
              </a:lnSpc>
            </a:pPr>
            <a:r>
              <a:rPr lang="en-US" sz="2000" smtClean="0"/>
              <a:t>Visit the following website for more information on CRDP: </a:t>
            </a:r>
          </a:p>
          <a:p>
            <a:pPr lvl="1" eaLnBrk="1" hangingPunct="1">
              <a:lnSpc>
                <a:spcPct val="90000"/>
              </a:lnSpc>
            </a:pPr>
            <a:r>
              <a:rPr lang="en-US" sz="2000" smtClean="0">
                <a:hlinkClick r:id="rId2"/>
              </a:rPr>
              <a:t>Concurrent Retirement and Disability Pay- DFAS</a:t>
            </a:r>
            <a:endParaRPr lang="en-US" sz="2000" smtClean="0"/>
          </a:p>
        </p:txBody>
      </p:sp>
      <p:sp>
        <p:nvSpPr>
          <p:cNvPr id="7172" name="AutoShape 4">
            <a:hlinkClick r:id="" action="ppaction://hlinkshowjump?jump=firstslide" highlightClick="1"/>
          </p:cNvPr>
          <p:cNvSpPr>
            <a:spLocks noChangeArrowheads="1"/>
          </p:cNvSpPr>
          <p:nvPr/>
        </p:nvSpPr>
        <p:spPr bwMode="auto">
          <a:xfrm>
            <a:off x="609600" y="5791200"/>
            <a:ext cx="838200" cy="609600"/>
          </a:xfrm>
          <a:prstGeom prst="actionButtonHome">
            <a:avLst/>
          </a:prstGeom>
          <a:solidFill>
            <a:srgbClr val="339966"/>
          </a:solidFill>
          <a:ln w="9525">
            <a:noFill/>
            <a:miter lim="800000"/>
            <a:headEnd/>
            <a:tailEnd/>
          </a:ln>
        </p:spPr>
        <p:txBody>
          <a:bodyPr wrap="none" anchor="ctr"/>
          <a:lstStyle/>
          <a:p>
            <a:endParaRPr lang="en-US"/>
          </a:p>
        </p:txBody>
      </p:sp>
      <p:sp>
        <p:nvSpPr>
          <p:cNvPr id="7173" name="AutoShape 5">
            <a:hlinkClick r:id="" action="ppaction://hlinkshowjump?jump=previousslide" highlightClick="1"/>
          </p:cNvPr>
          <p:cNvSpPr>
            <a:spLocks noChangeArrowheads="1"/>
          </p:cNvSpPr>
          <p:nvPr/>
        </p:nvSpPr>
        <p:spPr bwMode="auto">
          <a:xfrm>
            <a:off x="6858000" y="5791200"/>
            <a:ext cx="838200" cy="609600"/>
          </a:xfrm>
          <a:prstGeom prst="actionButtonBackPrevious">
            <a:avLst/>
          </a:prstGeom>
          <a:solidFill>
            <a:srgbClr val="339966"/>
          </a:solidFill>
          <a:ln w="9525">
            <a:noFill/>
            <a:miter lim="800000"/>
            <a:headEnd/>
            <a:tailEnd/>
          </a:ln>
        </p:spPr>
        <p:txBody>
          <a:bodyPr wrap="none" anchor="ctr"/>
          <a:lstStyle/>
          <a:p>
            <a:endParaRPr lang="en-US"/>
          </a:p>
        </p:txBody>
      </p:sp>
      <p:sp>
        <p:nvSpPr>
          <p:cNvPr id="7174" name="AutoShape 6">
            <a:hlinkClick r:id="" action="ppaction://hlinkshowjump?jump=nextslide" highlightClick="1"/>
          </p:cNvPr>
          <p:cNvSpPr>
            <a:spLocks noChangeArrowheads="1"/>
          </p:cNvSpPr>
          <p:nvPr/>
        </p:nvSpPr>
        <p:spPr bwMode="auto">
          <a:xfrm>
            <a:off x="7848600" y="57912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7175" name="Line 7"/>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Tree>
  </p:cSld>
  <p:clrMapOvr>
    <a:masterClrMapping/>
  </p:clrMapOvr>
  <p:transition advClick="0"/>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r>
              <a:rPr lang="en-US" smtClean="0"/>
              <a:t> </a:t>
            </a:r>
          </a:p>
        </p:txBody>
      </p:sp>
      <p:sp>
        <p:nvSpPr>
          <p:cNvPr id="62467" name="Rectangle 3"/>
          <p:cNvSpPr>
            <a:spLocks noGrp="1" noChangeArrowheads="1"/>
          </p:cNvSpPr>
          <p:nvPr>
            <p:ph type="body" idx="1"/>
          </p:nvPr>
        </p:nvSpPr>
        <p:spPr>
          <a:xfrm>
            <a:off x="228600" y="1600200"/>
            <a:ext cx="8915400" cy="3505200"/>
          </a:xfrm>
        </p:spPr>
        <p:txBody>
          <a:bodyPr/>
          <a:lstStyle/>
          <a:p>
            <a:pPr eaLnBrk="1" hangingPunct="1">
              <a:lnSpc>
                <a:spcPct val="80000"/>
              </a:lnSpc>
              <a:buFontTx/>
              <a:buNone/>
            </a:pPr>
            <a:r>
              <a:rPr lang="en-US" sz="2400" smtClean="0"/>
              <a:t>The Total Monthly Pay is the sum of retired disability compensations</a:t>
            </a:r>
          </a:p>
          <a:p>
            <a:pPr eaLnBrk="1" hangingPunct="1">
              <a:lnSpc>
                <a:spcPct val="80000"/>
              </a:lnSpc>
              <a:buFontTx/>
              <a:buNone/>
            </a:pPr>
            <a:endParaRPr lang="en-US" sz="800" smtClean="0"/>
          </a:p>
          <a:p>
            <a:pPr eaLnBrk="1" hangingPunct="1">
              <a:lnSpc>
                <a:spcPct val="80000"/>
              </a:lnSpc>
            </a:pPr>
            <a:r>
              <a:rPr lang="en-US" sz="2000" smtClean="0"/>
              <a:t>VA Pay + *Retired Pay + CRSC </a:t>
            </a:r>
          </a:p>
          <a:p>
            <a:pPr eaLnBrk="1" hangingPunct="1">
              <a:lnSpc>
                <a:spcPct val="80000"/>
              </a:lnSpc>
              <a:buFontTx/>
              <a:buNone/>
            </a:pPr>
            <a:r>
              <a:rPr lang="en-US" sz="2000" smtClean="0"/>
              <a:t>	* Retired Pay = Retired Pay Disability – VA Pay</a:t>
            </a:r>
          </a:p>
          <a:p>
            <a:pPr lvl="2" eaLnBrk="1" hangingPunct="1">
              <a:lnSpc>
                <a:spcPct val="80000"/>
              </a:lnSpc>
            </a:pPr>
            <a:r>
              <a:rPr lang="en-US" sz="2000" smtClean="0">
                <a:hlinkClick r:id="rId2"/>
              </a:rPr>
              <a:t>VA Pay</a:t>
            </a:r>
            <a:r>
              <a:rPr lang="en-US" sz="2000" smtClean="0"/>
              <a:t>:					$1,272</a:t>
            </a:r>
          </a:p>
          <a:p>
            <a:pPr lvl="2" eaLnBrk="1" hangingPunct="1">
              <a:lnSpc>
                <a:spcPct val="80000"/>
              </a:lnSpc>
            </a:pPr>
            <a:r>
              <a:rPr lang="en-US" sz="2000" smtClean="0"/>
              <a:t>Retired Pay: ($1,545 - $1,272)    =		$   273</a:t>
            </a:r>
          </a:p>
          <a:p>
            <a:pPr lvl="2" eaLnBrk="1" hangingPunct="1">
              <a:lnSpc>
                <a:spcPct val="80000"/>
              </a:lnSpc>
            </a:pPr>
            <a:r>
              <a:rPr lang="en-US" sz="2000" smtClean="0"/>
              <a:t>CRSC:					$       0</a:t>
            </a:r>
          </a:p>
          <a:p>
            <a:pPr eaLnBrk="1" hangingPunct="1">
              <a:lnSpc>
                <a:spcPct val="80000"/>
              </a:lnSpc>
              <a:buFontTx/>
              <a:buNone/>
            </a:pPr>
            <a:r>
              <a:rPr lang="en-US" sz="2000" smtClean="0"/>
              <a:t>                                                                               	 ----------</a:t>
            </a:r>
          </a:p>
          <a:p>
            <a:pPr eaLnBrk="1" hangingPunct="1">
              <a:lnSpc>
                <a:spcPct val="80000"/>
              </a:lnSpc>
              <a:buFontTx/>
              <a:buNone/>
            </a:pPr>
            <a:r>
              <a:rPr lang="en-US" sz="2400" smtClean="0"/>
              <a:t>          Total Monthly Compensation:      	          </a:t>
            </a:r>
            <a:r>
              <a:rPr lang="en-US" sz="2400" b="1" smtClean="0"/>
              <a:t>$1,545</a:t>
            </a:r>
          </a:p>
        </p:txBody>
      </p:sp>
      <p:sp>
        <p:nvSpPr>
          <p:cNvPr id="62468"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62469" name="AutoShape 7">
            <a:hlinkClick r:id="rId3" highlightClick="1"/>
          </p:cNvPr>
          <p:cNvSpPr>
            <a:spLocks noChangeArrowheads="1"/>
          </p:cNvSpPr>
          <p:nvPr/>
        </p:nvSpPr>
        <p:spPr bwMode="auto">
          <a:xfrm>
            <a:off x="6400800" y="5867400"/>
            <a:ext cx="2438400" cy="8382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62470" name="AutoShape 5">
            <a:hlinkClick r:id="rId4"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mtClean="0">
                <a:solidFill>
                  <a:srgbClr val="336600"/>
                </a:solidFill>
              </a:rPr>
              <a:t>Situation</a:t>
            </a:r>
          </a:p>
        </p:txBody>
      </p:sp>
      <p:sp>
        <p:nvSpPr>
          <p:cNvPr id="63491" name="Rectangle 3"/>
          <p:cNvSpPr>
            <a:spLocks noGrp="1" noChangeArrowheads="1"/>
          </p:cNvSpPr>
          <p:nvPr>
            <p:ph type="body" idx="1"/>
          </p:nvPr>
        </p:nvSpPr>
        <p:spPr>
          <a:xfrm>
            <a:off x="228600" y="1447800"/>
            <a:ext cx="8458200" cy="3657600"/>
          </a:xfrm>
        </p:spPr>
        <p:txBody>
          <a:bodyPr/>
          <a:lstStyle/>
          <a:p>
            <a:pPr algn="ctr" eaLnBrk="1" hangingPunct="1">
              <a:buFontTx/>
              <a:buNone/>
            </a:pPr>
            <a:r>
              <a:rPr lang="en-US" sz="2400" smtClean="0"/>
              <a:t>I am a First Lieutenant (O2), with 3 years of service, and I have no dependents. My enlistment date was January 2007 and my medical retirement date is December 2009. I was injured while deployed to a combat zone. My military disability rating is 70%, my VA rating is 90%, and my CRSC rating is 50%. What are my estimated combined earnings from military and VA?</a:t>
            </a:r>
          </a:p>
        </p:txBody>
      </p:sp>
      <p:sp>
        <p:nvSpPr>
          <p:cNvPr id="63492" name="AutoShape 4">
            <a:hlinkClick r:id="" action="ppaction://hlinkshowjump?jump=nextslide" highlightClick="1"/>
          </p:cNvPr>
          <p:cNvSpPr>
            <a:spLocks noChangeArrowheads="1"/>
          </p:cNvSpPr>
          <p:nvPr/>
        </p:nvSpPr>
        <p:spPr bwMode="auto">
          <a:xfrm>
            <a:off x="5410200" y="5638800"/>
            <a:ext cx="3200400" cy="838200"/>
          </a:xfrm>
          <a:prstGeom prst="actionButtonBlank">
            <a:avLst/>
          </a:prstGeom>
          <a:solidFill>
            <a:srgbClr val="339966"/>
          </a:solidFill>
          <a:ln w="9525">
            <a:noFill/>
            <a:miter lim="800000"/>
            <a:headEnd/>
            <a:tailEnd/>
          </a:ln>
        </p:spPr>
        <p:txBody>
          <a:bodyPr wrap="none" anchor="ctr"/>
          <a:lstStyle/>
          <a:p>
            <a:pPr algn="ctr"/>
            <a:r>
              <a:rPr lang="en-US"/>
              <a:t>Go to Calculations</a:t>
            </a:r>
          </a:p>
        </p:txBody>
      </p:sp>
      <p:sp>
        <p:nvSpPr>
          <p:cNvPr id="63493" name="Line 6"/>
          <p:cNvSpPr>
            <a:spLocks noChangeShapeType="1"/>
          </p:cNvSpPr>
          <p:nvPr/>
        </p:nvSpPr>
        <p:spPr bwMode="auto">
          <a:xfrm>
            <a:off x="0" y="1219200"/>
            <a:ext cx="9144000" cy="0"/>
          </a:xfrm>
          <a:prstGeom prst="line">
            <a:avLst/>
          </a:prstGeom>
          <a:noFill/>
          <a:ln w="50800">
            <a:solidFill>
              <a:srgbClr val="FFCC00"/>
            </a:solidFill>
            <a:round/>
            <a:headEnd/>
            <a:tailEnd/>
          </a:ln>
        </p:spPr>
        <p:txBody>
          <a:bodyPr/>
          <a:lstStyle/>
          <a:p>
            <a:endParaRPr lang="en-US"/>
          </a:p>
        </p:txBody>
      </p:sp>
      <p:sp>
        <p:nvSpPr>
          <p:cNvPr id="63494"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sz="3200" smtClean="0">
                <a:solidFill>
                  <a:srgbClr val="336600"/>
                </a:solidFill>
              </a:rPr>
              <a:t>Step 1: Compute Basic Pay for retirement purposes by using High 36 Average:</a:t>
            </a:r>
          </a:p>
        </p:txBody>
      </p:sp>
      <p:sp>
        <p:nvSpPr>
          <p:cNvPr id="64515" name="Rectangle 3"/>
          <p:cNvSpPr>
            <a:spLocks noGrp="1" noChangeArrowheads="1"/>
          </p:cNvSpPr>
          <p:nvPr>
            <p:ph type="body" idx="1"/>
          </p:nvPr>
        </p:nvSpPr>
        <p:spPr>
          <a:xfrm>
            <a:off x="457200" y="1600200"/>
            <a:ext cx="8229600" cy="4191000"/>
          </a:xfrm>
        </p:spPr>
        <p:txBody>
          <a:bodyPr/>
          <a:lstStyle/>
          <a:p>
            <a:pPr eaLnBrk="1" hangingPunct="1">
              <a:buFontTx/>
              <a:buNone/>
            </a:pPr>
            <a:r>
              <a:rPr lang="en-US" sz="2000" smtClean="0"/>
              <a:t>     High 36 is the average of the high 36 paid months of service. In this example, the paid amounts are from 2007, 2008 and 2009 military basic pay tables.  Click on the links to view the tables.</a:t>
            </a:r>
          </a:p>
          <a:p>
            <a:pPr eaLnBrk="1" hangingPunct="1">
              <a:buFontTx/>
              <a:buNone/>
            </a:pPr>
            <a:endParaRPr lang="en-US" sz="800" smtClean="0"/>
          </a:p>
          <a:p>
            <a:pPr eaLnBrk="1" hangingPunct="1">
              <a:buFontTx/>
              <a:buNone/>
            </a:pPr>
            <a:r>
              <a:rPr lang="en-US" sz="1800" smtClean="0"/>
              <a:t>Add the 36 highest paid months and divide the total by 36:</a:t>
            </a:r>
          </a:p>
          <a:p>
            <a:pPr eaLnBrk="1" hangingPunct="1"/>
            <a:r>
              <a:rPr lang="en-US" sz="1800" smtClean="0"/>
              <a:t>O2 for 12 months in </a:t>
            </a:r>
            <a:r>
              <a:rPr lang="en-US" sz="1800" smtClean="0">
                <a:hlinkClick r:id="rId2"/>
              </a:rPr>
              <a:t>2007</a:t>
            </a:r>
            <a:r>
              <a:rPr lang="en-US" sz="1800" smtClean="0"/>
              <a:t> :	$2,844.30 x 12 =	$34,131.60</a:t>
            </a:r>
          </a:p>
          <a:p>
            <a:pPr eaLnBrk="1" hangingPunct="1"/>
            <a:r>
              <a:rPr lang="en-US" sz="1800" smtClean="0"/>
              <a:t>O2 for 12 months in </a:t>
            </a:r>
            <a:r>
              <a:rPr lang="en-US" sz="1800" smtClean="0">
                <a:hlinkClick r:id="rId3"/>
              </a:rPr>
              <a:t>2008</a:t>
            </a:r>
            <a:r>
              <a:rPr lang="en-US" sz="1800" smtClean="0"/>
              <a:t> :	$2,943.90 x 12 =	$35,326.80</a:t>
            </a:r>
          </a:p>
          <a:p>
            <a:pPr eaLnBrk="1" hangingPunct="1"/>
            <a:r>
              <a:rPr lang="en-US" sz="1800" smtClean="0"/>
              <a:t>O2 for 12 months in </a:t>
            </a:r>
            <a:r>
              <a:rPr lang="en-US" sz="1800" smtClean="0">
                <a:hlinkClick r:id="rId4"/>
              </a:rPr>
              <a:t>2009</a:t>
            </a:r>
            <a:r>
              <a:rPr lang="en-US" sz="1800" smtClean="0"/>
              <a:t>:	$3,483.90 x 12 =	$41,806.80</a:t>
            </a:r>
          </a:p>
          <a:p>
            <a:pPr eaLnBrk="1" hangingPunct="1">
              <a:buFontTx/>
              <a:buNone/>
            </a:pPr>
            <a:r>
              <a:rPr lang="en-US" sz="1800" smtClean="0"/>
              <a:t>                                                          		 --------------							$111,265.20 / 36 = </a:t>
            </a:r>
          </a:p>
          <a:p>
            <a:pPr eaLnBrk="1" hangingPunct="1">
              <a:buFontTx/>
              <a:buNone/>
            </a:pPr>
            <a:endParaRPr lang="en-US" sz="800" smtClean="0"/>
          </a:p>
          <a:p>
            <a:pPr eaLnBrk="1" hangingPunct="1">
              <a:buFontTx/>
              <a:buNone/>
            </a:pPr>
            <a:r>
              <a:rPr lang="en-US" sz="2000" smtClean="0"/>
              <a:t>High 36 Average:				</a:t>
            </a:r>
            <a:r>
              <a:rPr lang="en-US" sz="2000" b="1" smtClean="0"/>
              <a:t>$3,090.70</a:t>
            </a:r>
            <a:r>
              <a:rPr lang="en-US" sz="2000" smtClean="0"/>
              <a:t>	</a:t>
            </a:r>
          </a:p>
        </p:txBody>
      </p:sp>
      <p:sp>
        <p:nvSpPr>
          <p:cNvPr id="64516" name="AutoShape 5">
            <a:hlinkClick r:id="" action="ppaction://hlinkshowjump?jump=nextslide" highlightClick="1"/>
          </p:cNvPr>
          <p:cNvSpPr>
            <a:spLocks noChangeArrowheads="1"/>
          </p:cNvSpPr>
          <p:nvPr/>
        </p:nvSpPr>
        <p:spPr bwMode="auto">
          <a:xfrm>
            <a:off x="7696200" y="57150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64517"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64518" name="AutoShape 5">
            <a:hlinkClick r:id="rId5"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sz="3200" smtClean="0">
                <a:solidFill>
                  <a:srgbClr val="336600"/>
                </a:solidFill>
              </a:rPr>
              <a:t>Step 2: Compute Retired Pay</a:t>
            </a:r>
          </a:p>
        </p:txBody>
      </p:sp>
      <p:sp>
        <p:nvSpPr>
          <p:cNvPr id="65539" name="Rectangle 3"/>
          <p:cNvSpPr>
            <a:spLocks noGrp="1" noChangeArrowheads="1"/>
          </p:cNvSpPr>
          <p:nvPr>
            <p:ph type="body" idx="1"/>
          </p:nvPr>
        </p:nvSpPr>
        <p:spPr>
          <a:xfrm>
            <a:off x="457200" y="1600200"/>
            <a:ext cx="8229600" cy="2286000"/>
          </a:xfrm>
        </p:spPr>
        <p:txBody>
          <a:bodyPr/>
          <a:lstStyle/>
          <a:p>
            <a:pPr algn="ctr" eaLnBrk="1" hangingPunct="1">
              <a:buFontTx/>
              <a:buNone/>
            </a:pPr>
            <a:r>
              <a:rPr lang="en-US" sz="2400" smtClean="0"/>
              <a:t>There are two ways to calculate retired pay. The first is by Disability Percentage and the second is by Years of Service. If eligible for Retired Pay, the higher of the two will be received.  In order to receive a CRSC Offset estimation (Step 3), both calculations must be utilized.</a:t>
            </a:r>
          </a:p>
        </p:txBody>
      </p:sp>
      <p:sp>
        <p:nvSpPr>
          <p:cNvPr id="65540" name="AutoShape 5">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65541"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65542"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r>
              <a:rPr lang="en-US" sz="4000" smtClean="0"/>
              <a:t> </a:t>
            </a:r>
          </a:p>
        </p:txBody>
      </p:sp>
      <p:sp>
        <p:nvSpPr>
          <p:cNvPr id="66563"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mtClean="0"/>
              <a:t>	</a:t>
            </a:r>
            <a:r>
              <a:rPr lang="en-US" sz="2000" smtClean="0"/>
              <a:t>The disability percentage is the percent that the Military has distinguished as the physical percent of disability. To find Retired Pay based on Disability Percentage:</a:t>
            </a:r>
          </a:p>
          <a:p>
            <a:pPr eaLnBrk="1" hangingPunct="1">
              <a:lnSpc>
                <a:spcPct val="90000"/>
              </a:lnSpc>
              <a:buFontTx/>
              <a:buNone/>
            </a:pPr>
            <a:endParaRPr lang="en-US" sz="2000" smtClean="0"/>
          </a:p>
          <a:p>
            <a:pPr eaLnBrk="1" hangingPunct="1">
              <a:lnSpc>
                <a:spcPct val="90000"/>
              </a:lnSpc>
            </a:pPr>
            <a:r>
              <a:rPr lang="en-US" sz="1800" smtClean="0"/>
              <a:t>High 36 x Disability Percentage</a:t>
            </a:r>
          </a:p>
          <a:p>
            <a:pPr lvl="4" eaLnBrk="1" hangingPunct="1">
              <a:lnSpc>
                <a:spcPct val="90000"/>
              </a:lnSpc>
            </a:pPr>
            <a:r>
              <a:rPr lang="en-US" sz="1800" smtClean="0"/>
              <a:t>If the Disability % is greater than 70%, High 36 will be multiplied by 75%, otherwise it will be multiplied by the Disability %</a:t>
            </a:r>
          </a:p>
          <a:p>
            <a:pPr lvl="4" eaLnBrk="1" hangingPunct="1">
              <a:lnSpc>
                <a:spcPct val="90000"/>
              </a:lnSpc>
            </a:pPr>
            <a:r>
              <a:rPr lang="en-US" sz="1800" smtClean="0"/>
              <a:t>$3,090.70 x .70 = $2,163</a:t>
            </a:r>
          </a:p>
          <a:p>
            <a:pPr lvl="4" eaLnBrk="1" hangingPunct="1">
              <a:lnSpc>
                <a:spcPct val="90000"/>
              </a:lnSpc>
            </a:pPr>
            <a:endParaRPr lang="en-US" sz="1800" smtClean="0"/>
          </a:p>
          <a:p>
            <a:pPr eaLnBrk="1" hangingPunct="1">
              <a:lnSpc>
                <a:spcPct val="90000"/>
              </a:lnSpc>
              <a:buFontTx/>
              <a:buNone/>
            </a:pPr>
            <a:r>
              <a:rPr lang="en-US" sz="2000" b="1" smtClean="0"/>
              <a:t>Retired Pay Based on Disability Percentage =	 $2,163</a:t>
            </a:r>
          </a:p>
        </p:txBody>
      </p:sp>
      <p:sp>
        <p:nvSpPr>
          <p:cNvPr id="66564" name="AutoShape 4">
            <a:hlinkClick r:id="" action="ppaction://hlinkshowjump?jump=nextslide" highlightClick="1"/>
          </p:cNvPr>
          <p:cNvSpPr>
            <a:spLocks noChangeArrowheads="1"/>
          </p:cNvSpPr>
          <p:nvPr/>
        </p:nvSpPr>
        <p:spPr bwMode="auto">
          <a:xfrm>
            <a:off x="7696200" y="5715000"/>
            <a:ext cx="10668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66565"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66566"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67587" name="Rectangle 3"/>
          <p:cNvSpPr>
            <a:spLocks noGrp="1" noChangeArrowheads="1"/>
          </p:cNvSpPr>
          <p:nvPr>
            <p:ph type="body" idx="1"/>
          </p:nvPr>
        </p:nvSpPr>
        <p:spPr>
          <a:xfrm>
            <a:off x="457200" y="1600200"/>
            <a:ext cx="8229600" cy="3429000"/>
          </a:xfrm>
        </p:spPr>
        <p:txBody>
          <a:bodyPr/>
          <a:lstStyle/>
          <a:p>
            <a:pPr eaLnBrk="1" hangingPunct="1">
              <a:lnSpc>
                <a:spcPct val="80000"/>
              </a:lnSpc>
              <a:buFontTx/>
              <a:buNone/>
            </a:pPr>
            <a:r>
              <a:rPr lang="en-US" sz="2000" smtClean="0"/>
              <a:t>	Years of Service is multiplied by 2.5%, which is a yearly percent of pay earned towards retirement, and that product is multiplied by high 36.</a:t>
            </a:r>
          </a:p>
          <a:p>
            <a:pPr eaLnBrk="1" hangingPunct="1">
              <a:lnSpc>
                <a:spcPct val="80000"/>
              </a:lnSpc>
              <a:buFontTx/>
              <a:buNone/>
            </a:pPr>
            <a:endParaRPr lang="en-US" sz="2000" smtClean="0"/>
          </a:p>
          <a:p>
            <a:pPr eaLnBrk="1" hangingPunct="1">
              <a:lnSpc>
                <a:spcPct val="80000"/>
              </a:lnSpc>
            </a:pPr>
            <a:r>
              <a:rPr lang="en-US" sz="1800" smtClean="0"/>
              <a:t>YOS x 2.5% = service multiplier</a:t>
            </a:r>
          </a:p>
          <a:p>
            <a:pPr lvl="4" eaLnBrk="1" hangingPunct="1">
              <a:lnSpc>
                <a:spcPct val="80000"/>
              </a:lnSpc>
            </a:pPr>
            <a:r>
              <a:rPr lang="en-US" sz="1800" smtClean="0"/>
              <a:t>3 x 0.025 		   = 0.075</a:t>
            </a:r>
          </a:p>
          <a:p>
            <a:pPr eaLnBrk="1" hangingPunct="1">
              <a:lnSpc>
                <a:spcPct val="80000"/>
              </a:lnSpc>
            </a:pPr>
            <a:r>
              <a:rPr lang="en-US" sz="1800" smtClean="0"/>
              <a:t>Service Multiplier x  High 36 = Retired Pay based on YOS</a:t>
            </a:r>
          </a:p>
          <a:p>
            <a:pPr lvl="4" eaLnBrk="1" hangingPunct="1">
              <a:lnSpc>
                <a:spcPct val="80000"/>
              </a:lnSpc>
            </a:pPr>
            <a:r>
              <a:rPr lang="en-US" sz="1800" smtClean="0"/>
              <a:t>0.075 x $3,090.70 = $231</a:t>
            </a:r>
          </a:p>
          <a:p>
            <a:pPr lvl="4" eaLnBrk="1" hangingPunct="1">
              <a:lnSpc>
                <a:spcPct val="80000"/>
              </a:lnSpc>
              <a:buFontTx/>
              <a:buNone/>
            </a:pPr>
            <a:endParaRPr lang="en-US" sz="1800" smtClean="0"/>
          </a:p>
          <a:p>
            <a:pPr eaLnBrk="1" hangingPunct="1">
              <a:lnSpc>
                <a:spcPct val="80000"/>
              </a:lnSpc>
              <a:buFontTx/>
              <a:buNone/>
            </a:pPr>
            <a:r>
              <a:rPr lang="en-US" sz="2000" b="1" smtClean="0"/>
              <a:t>Retired Pay Based on Years of Service  = $231</a:t>
            </a:r>
            <a:r>
              <a:rPr lang="en-US" sz="2000" smtClean="0"/>
              <a:t>								</a:t>
            </a:r>
          </a:p>
        </p:txBody>
      </p:sp>
      <p:sp>
        <p:nvSpPr>
          <p:cNvPr id="67588" name="AutoShape 4">
            <a:hlinkClick r:id="" action="ppaction://hlinkshowjump?jump=nextslide" highlightClick="1"/>
          </p:cNvPr>
          <p:cNvSpPr>
            <a:spLocks noChangeArrowheads="1"/>
          </p:cNvSpPr>
          <p:nvPr/>
        </p:nvSpPr>
        <p:spPr bwMode="auto">
          <a:xfrm>
            <a:off x="7696200" y="5715000"/>
            <a:ext cx="1066800" cy="838200"/>
          </a:xfrm>
          <a:prstGeom prst="actionButtonForwardNext">
            <a:avLst/>
          </a:prstGeom>
          <a:solidFill>
            <a:srgbClr val="339966"/>
          </a:solidFill>
          <a:ln w="9525">
            <a:noFill/>
            <a:miter lim="800000"/>
            <a:headEnd/>
            <a:tailEnd/>
          </a:ln>
        </p:spPr>
        <p:txBody>
          <a:bodyPr wrap="none" anchor="ctr"/>
          <a:lstStyle/>
          <a:p>
            <a:endParaRPr lang="en-US"/>
          </a:p>
        </p:txBody>
      </p:sp>
      <p:sp>
        <p:nvSpPr>
          <p:cNvPr id="67589"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67590"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68611" name="Rectangle 3"/>
          <p:cNvSpPr>
            <a:spLocks noGrp="1" noChangeArrowheads="1"/>
          </p:cNvSpPr>
          <p:nvPr>
            <p:ph type="body" idx="4294967295"/>
          </p:nvPr>
        </p:nvSpPr>
        <p:spPr>
          <a:xfrm>
            <a:off x="228600" y="1600200"/>
            <a:ext cx="8915400" cy="2438400"/>
          </a:xfrm>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$2,163 - $ 231 = $1,932</a:t>
            </a:r>
          </a:p>
          <a:p>
            <a:pPr lvl="4" eaLnBrk="1" hangingPunct="1"/>
            <a:endParaRPr lang="en-US" sz="1800" smtClean="0"/>
          </a:p>
          <a:p>
            <a:pPr eaLnBrk="1" hangingPunct="1">
              <a:buFontTx/>
              <a:buNone/>
            </a:pPr>
            <a:r>
              <a:rPr lang="en-US" sz="2000" b="1" smtClean="0"/>
              <a:t>CRSC Offset 		            = $1,932</a:t>
            </a:r>
          </a:p>
          <a:p>
            <a:pPr eaLnBrk="1" hangingPunct="1">
              <a:buFontTx/>
              <a:buNone/>
            </a:pPr>
            <a:endParaRPr lang="en-US" sz="2000" b="1" smtClean="0"/>
          </a:p>
        </p:txBody>
      </p:sp>
      <p:sp>
        <p:nvSpPr>
          <p:cNvPr id="68612" name="AutoShape 4">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68613" name="Line 6"/>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68614" name="AutoShape 5">
            <a:hlinkClick r:id="rId2"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69635" name="Rectangle 3"/>
          <p:cNvSpPr>
            <a:spLocks noGrp="1" noChangeArrowheads="1"/>
          </p:cNvSpPr>
          <p:nvPr>
            <p:ph type="body" idx="1"/>
          </p:nvPr>
        </p:nvSpPr>
        <p:spPr>
          <a:xfrm>
            <a:off x="457200" y="1600200"/>
            <a:ext cx="8229600" cy="3657600"/>
          </a:xfrm>
        </p:spPr>
        <p:txBody>
          <a:bodyPr/>
          <a:lstStyle/>
          <a:p>
            <a:pPr algn="ctr" eaLnBrk="1" hangingPunct="1">
              <a:lnSpc>
                <a:spcPct val="8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80000"/>
              </a:lnSpc>
              <a:buFontTx/>
              <a:buNone/>
            </a:pPr>
            <a:endParaRPr lang="en-US" sz="1800" smtClean="0"/>
          </a:p>
          <a:p>
            <a:pPr eaLnBrk="1" hangingPunct="1">
              <a:lnSpc>
                <a:spcPct val="80000"/>
              </a:lnSpc>
            </a:pPr>
            <a:r>
              <a:rPr lang="en-US" sz="1800" smtClean="0">
                <a:hlinkClick r:id="rId2"/>
              </a:rPr>
              <a:t>CRSC Award</a:t>
            </a:r>
            <a:r>
              <a:rPr lang="en-US" sz="1800" smtClean="0"/>
              <a:t> – CRSC Offset = CRSC Entitlement</a:t>
            </a:r>
          </a:p>
          <a:p>
            <a:pPr lvl="4" eaLnBrk="1" hangingPunct="1">
              <a:lnSpc>
                <a:spcPct val="80000"/>
              </a:lnSpc>
            </a:pPr>
            <a:r>
              <a:rPr lang="en-US" sz="1800" smtClean="0"/>
              <a:t>$797 - $1,236 = $0  </a:t>
            </a:r>
          </a:p>
          <a:p>
            <a:pPr lvl="2" eaLnBrk="1" hangingPunct="1">
              <a:lnSpc>
                <a:spcPct val="80000"/>
              </a:lnSpc>
              <a:buFontTx/>
              <a:buNone/>
            </a:pPr>
            <a:r>
              <a:rPr lang="en-US" sz="1800" smtClean="0"/>
              <a:t>		</a:t>
            </a:r>
          </a:p>
          <a:p>
            <a:pPr eaLnBrk="1" hangingPunct="1">
              <a:lnSpc>
                <a:spcPct val="80000"/>
              </a:lnSpc>
              <a:buFontTx/>
              <a:buNone/>
            </a:pPr>
            <a:r>
              <a:rPr lang="en-US" sz="1800" b="1" smtClean="0"/>
              <a:t>CRSC Entitlement	             = $0</a:t>
            </a:r>
          </a:p>
        </p:txBody>
      </p:sp>
      <p:sp>
        <p:nvSpPr>
          <p:cNvPr id="69636" name="AutoShape 4">
            <a:hlinkClick r:id="" action="ppaction://hlinkshowjump?jump=nextslide" highlightClick="1"/>
          </p:cNvPr>
          <p:cNvSpPr>
            <a:spLocks noChangeArrowheads="1"/>
          </p:cNvSpPr>
          <p:nvPr/>
        </p:nvSpPr>
        <p:spPr bwMode="auto">
          <a:xfrm>
            <a:off x="64008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69637" name="Line 5"/>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69638" name="AutoShape 5">
            <a:hlinkClick r:id="rId3"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r>
              <a:rPr lang="en-US" smtClean="0"/>
              <a:t> </a:t>
            </a:r>
          </a:p>
        </p:txBody>
      </p:sp>
      <p:sp>
        <p:nvSpPr>
          <p:cNvPr id="70659" name="Rectangle 3"/>
          <p:cNvSpPr>
            <a:spLocks noGrp="1" noChangeArrowheads="1"/>
          </p:cNvSpPr>
          <p:nvPr>
            <p:ph type="body" idx="1"/>
          </p:nvPr>
        </p:nvSpPr>
        <p:spPr>
          <a:xfrm>
            <a:off x="228600" y="1600200"/>
            <a:ext cx="8915400" cy="3505200"/>
          </a:xfrm>
        </p:spPr>
        <p:txBody>
          <a:bodyPr/>
          <a:lstStyle/>
          <a:p>
            <a:pPr eaLnBrk="1" hangingPunct="1">
              <a:lnSpc>
                <a:spcPct val="80000"/>
              </a:lnSpc>
              <a:buFontTx/>
              <a:buNone/>
            </a:pPr>
            <a:r>
              <a:rPr lang="en-US" sz="2400" smtClean="0"/>
              <a:t>The Total Monthly Pay is the sum of retired disability compensations</a:t>
            </a:r>
          </a:p>
          <a:p>
            <a:pPr eaLnBrk="1" hangingPunct="1">
              <a:lnSpc>
                <a:spcPct val="80000"/>
              </a:lnSpc>
              <a:buFontTx/>
              <a:buNone/>
            </a:pPr>
            <a:endParaRPr lang="en-US" sz="800" smtClean="0"/>
          </a:p>
          <a:p>
            <a:pPr eaLnBrk="1" hangingPunct="1">
              <a:lnSpc>
                <a:spcPct val="80000"/>
              </a:lnSpc>
            </a:pPr>
            <a:r>
              <a:rPr lang="en-US" sz="2000" smtClean="0"/>
              <a:t>VA Pay + *Retired Pay + CRSC </a:t>
            </a:r>
          </a:p>
          <a:p>
            <a:pPr eaLnBrk="1" hangingPunct="1">
              <a:lnSpc>
                <a:spcPct val="80000"/>
              </a:lnSpc>
              <a:buFontTx/>
              <a:buNone/>
            </a:pPr>
            <a:r>
              <a:rPr lang="en-US" sz="2000" smtClean="0"/>
              <a:t>	* Retired Pay = Retired Pay Disability – VA Pay</a:t>
            </a:r>
          </a:p>
          <a:p>
            <a:pPr lvl="2" eaLnBrk="1" hangingPunct="1">
              <a:lnSpc>
                <a:spcPct val="80000"/>
              </a:lnSpc>
            </a:pPr>
            <a:r>
              <a:rPr lang="en-US" sz="2000" smtClean="0">
                <a:hlinkClick r:id="rId2"/>
              </a:rPr>
              <a:t>VA Pay</a:t>
            </a:r>
            <a:r>
              <a:rPr lang="en-US" sz="2000" smtClean="0"/>
              <a:t>:					$1,661</a:t>
            </a:r>
          </a:p>
          <a:p>
            <a:pPr lvl="2" eaLnBrk="1" hangingPunct="1">
              <a:lnSpc>
                <a:spcPct val="80000"/>
              </a:lnSpc>
            </a:pPr>
            <a:r>
              <a:rPr lang="en-US" sz="2000" smtClean="0"/>
              <a:t>Retired Pay: ($2,163 - $1,661)    =		$   502</a:t>
            </a:r>
          </a:p>
          <a:p>
            <a:pPr lvl="2" eaLnBrk="1" hangingPunct="1">
              <a:lnSpc>
                <a:spcPct val="80000"/>
              </a:lnSpc>
            </a:pPr>
            <a:r>
              <a:rPr lang="en-US" sz="2000" smtClean="0"/>
              <a:t>CRSC:					$       0</a:t>
            </a:r>
          </a:p>
          <a:p>
            <a:pPr eaLnBrk="1" hangingPunct="1">
              <a:lnSpc>
                <a:spcPct val="80000"/>
              </a:lnSpc>
              <a:buFontTx/>
              <a:buNone/>
            </a:pPr>
            <a:r>
              <a:rPr lang="en-US" sz="2000" smtClean="0"/>
              <a:t>                                                                               	 ----------</a:t>
            </a:r>
          </a:p>
          <a:p>
            <a:pPr eaLnBrk="1" hangingPunct="1">
              <a:lnSpc>
                <a:spcPct val="80000"/>
              </a:lnSpc>
              <a:buFontTx/>
              <a:buNone/>
            </a:pPr>
            <a:r>
              <a:rPr lang="en-US" sz="2400" smtClean="0"/>
              <a:t>          Total Monthly Compensation:      	          </a:t>
            </a:r>
            <a:r>
              <a:rPr lang="en-US" sz="2400" b="1" smtClean="0"/>
              <a:t>$2,163</a:t>
            </a:r>
          </a:p>
        </p:txBody>
      </p:sp>
      <p:sp>
        <p:nvSpPr>
          <p:cNvPr id="70660"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70661" name="AutoShape 7">
            <a:hlinkClick r:id="rId3" highlightClick="1"/>
          </p:cNvPr>
          <p:cNvSpPr>
            <a:spLocks noChangeArrowheads="1"/>
          </p:cNvSpPr>
          <p:nvPr/>
        </p:nvSpPr>
        <p:spPr bwMode="auto">
          <a:xfrm>
            <a:off x="6400800" y="5867400"/>
            <a:ext cx="2438400" cy="8382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70662" name="AutoShape 5">
            <a:hlinkClick r:id="rId4" action="ppaction://hlinksldjump" highlightClick="1"/>
          </p:cNvPr>
          <p:cNvSpPr>
            <a:spLocks noChangeArrowheads="1"/>
          </p:cNvSpPr>
          <p:nvPr/>
        </p:nvSpPr>
        <p:spPr bwMode="auto">
          <a:xfrm>
            <a:off x="228600" y="5715000"/>
            <a:ext cx="2362200" cy="7620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Tree>
  </p:cSld>
  <p:clrMapOvr>
    <a:masterClrMapping/>
  </p:clrMapOvr>
  <p:transition advClick="0"/>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smtClean="0">
                <a:solidFill>
                  <a:srgbClr val="336600"/>
                </a:solidFill>
              </a:rPr>
              <a:t>E8</a:t>
            </a:r>
          </a:p>
        </p:txBody>
      </p:sp>
      <p:sp>
        <p:nvSpPr>
          <p:cNvPr id="71683" name="Rectangle 3"/>
          <p:cNvSpPr>
            <a:spLocks noGrp="1" noChangeArrowheads="1"/>
          </p:cNvSpPr>
          <p:nvPr>
            <p:ph type="body" sz="half" idx="1"/>
          </p:nvPr>
        </p:nvSpPr>
        <p:spPr>
          <a:xfrm>
            <a:off x="457200" y="1600200"/>
            <a:ext cx="8305800" cy="1219200"/>
          </a:xfrm>
        </p:spPr>
        <p:txBody>
          <a:bodyPr/>
          <a:lstStyle/>
          <a:p>
            <a:pPr algn="ctr" eaLnBrk="1" hangingPunct="1">
              <a:lnSpc>
                <a:spcPct val="80000"/>
              </a:lnSpc>
              <a:buFontTx/>
              <a:buNone/>
            </a:pPr>
            <a:r>
              <a:rPr lang="en-US" sz="2800" smtClean="0"/>
              <a:t>Click on a disability percentage</a:t>
            </a:r>
          </a:p>
          <a:p>
            <a:pPr algn="ctr" eaLnBrk="1" hangingPunct="1">
              <a:lnSpc>
                <a:spcPct val="80000"/>
              </a:lnSpc>
              <a:buFontTx/>
              <a:buNone/>
            </a:pPr>
            <a:endParaRPr lang="en-US" sz="2800" smtClean="0"/>
          </a:p>
          <a:p>
            <a:pPr algn="ctr" eaLnBrk="1" hangingPunct="1">
              <a:lnSpc>
                <a:spcPct val="80000"/>
              </a:lnSpc>
              <a:buFontTx/>
              <a:buNone/>
            </a:pPr>
            <a:r>
              <a:rPr lang="en-US" sz="2800" smtClean="0"/>
              <a:t>21 Years</a:t>
            </a:r>
          </a:p>
        </p:txBody>
      </p:sp>
      <p:sp>
        <p:nvSpPr>
          <p:cNvPr id="71684" name="AutoShape 4">
            <a:hlinkClick r:id="rId2" action="ppaction://hlinksldjump" highlightClick="1"/>
          </p:cNvPr>
          <p:cNvSpPr>
            <a:spLocks noChangeArrowheads="1"/>
          </p:cNvSpPr>
          <p:nvPr/>
        </p:nvSpPr>
        <p:spPr bwMode="auto">
          <a:xfrm>
            <a:off x="3962400" y="4800600"/>
            <a:ext cx="1295400" cy="762000"/>
          </a:xfrm>
          <a:prstGeom prst="actionButtonBlank">
            <a:avLst/>
          </a:prstGeom>
          <a:solidFill>
            <a:srgbClr val="339966"/>
          </a:solidFill>
          <a:ln w="9525">
            <a:noFill/>
            <a:miter lim="800000"/>
            <a:headEnd/>
            <a:tailEnd/>
          </a:ln>
        </p:spPr>
        <p:txBody>
          <a:bodyPr wrap="none" anchor="ctr"/>
          <a:lstStyle/>
          <a:p>
            <a:pPr algn="ctr"/>
            <a:r>
              <a:rPr lang="en-US"/>
              <a:t>90%</a:t>
            </a:r>
          </a:p>
        </p:txBody>
      </p:sp>
      <p:sp>
        <p:nvSpPr>
          <p:cNvPr id="71685" name="AutoShape 5">
            <a:hlinkClick r:id="rId3" action="ppaction://hlinksldjump" highlightClick="1"/>
          </p:cNvPr>
          <p:cNvSpPr>
            <a:spLocks noChangeArrowheads="1"/>
          </p:cNvSpPr>
          <p:nvPr/>
        </p:nvSpPr>
        <p:spPr bwMode="auto">
          <a:xfrm>
            <a:off x="3962400" y="3962400"/>
            <a:ext cx="1295400" cy="762000"/>
          </a:xfrm>
          <a:prstGeom prst="actionButtonBlank">
            <a:avLst/>
          </a:prstGeom>
          <a:solidFill>
            <a:srgbClr val="339966"/>
          </a:solidFill>
          <a:ln w="9525">
            <a:noFill/>
            <a:miter lim="800000"/>
            <a:headEnd/>
            <a:tailEnd/>
          </a:ln>
        </p:spPr>
        <p:txBody>
          <a:bodyPr wrap="none" anchor="ctr"/>
          <a:lstStyle/>
          <a:p>
            <a:pPr algn="ctr"/>
            <a:r>
              <a:rPr lang="en-US"/>
              <a:t>70%</a:t>
            </a:r>
          </a:p>
        </p:txBody>
      </p:sp>
      <p:sp>
        <p:nvSpPr>
          <p:cNvPr id="71686" name="AutoShape 6">
            <a:hlinkClick r:id="rId4" action="ppaction://hlinksldjump" highlightClick="1"/>
          </p:cNvPr>
          <p:cNvSpPr>
            <a:spLocks noChangeArrowheads="1"/>
          </p:cNvSpPr>
          <p:nvPr/>
        </p:nvSpPr>
        <p:spPr bwMode="auto">
          <a:xfrm>
            <a:off x="3962400" y="3124200"/>
            <a:ext cx="1295400" cy="762000"/>
          </a:xfrm>
          <a:prstGeom prst="actionButtonBlank">
            <a:avLst/>
          </a:prstGeom>
          <a:solidFill>
            <a:srgbClr val="339966"/>
          </a:solidFill>
          <a:ln w="9525">
            <a:noFill/>
            <a:miter lim="800000"/>
            <a:headEnd/>
            <a:tailEnd/>
          </a:ln>
        </p:spPr>
        <p:txBody>
          <a:bodyPr wrap="none" anchor="ctr"/>
          <a:lstStyle/>
          <a:p>
            <a:pPr algn="ctr"/>
            <a:r>
              <a:rPr lang="en-US"/>
              <a:t>50%</a:t>
            </a:r>
          </a:p>
        </p:txBody>
      </p:sp>
      <p:sp>
        <p:nvSpPr>
          <p:cNvPr id="71687" name="AutoShape 7">
            <a:hlinkClick r:id="rId5" action="ppaction://hlinksldjump" highlightClick="1"/>
          </p:cNvPr>
          <p:cNvSpPr>
            <a:spLocks noChangeArrowheads="1"/>
          </p:cNvSpPr>
          <p:nvPr/>
        </p:nvSpPr>
        <p:spPr bwMode="auto">
          <a:xfrm>
            <a:off x="228600" y="6019800"/>
            <a:ext cx="2286000" cy="4572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
        <p:nvSpPr>
          <p:cNvPr id="71688" name="Line 8"/>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71689" name="Text Box 9"/>
          <p:cNvSpPr txBox="1">
            <a:spLocks noChangeArrowheads="1"/>
          </p:cNvSpPr>
          <p:nvPr/>
        </p:nvSpPr>
        <p:spPr bwMode="auto">
          <a:xfrm>
            <a:off x="2819400" y="5851525"/>
            <a:ext cx="3962400" cy="1006475"/>
          </a:xfrm>
          <a:prstGeom prst="rect">
            <a:avLst/>
          </a:prstGeom>
          <a:noFill/>
          <a:ln w="9525">
            <a:noFill/>
            <a:miter lim="800000"/>
            <a:headEnd/>
            <a:tailEnd/>
          </a:ln>
        </p:spPr>
        <p:txBody>
          <a:bodyPr>
            <a:spAutoFit/>
          </a:bodyPr>
          <a:lstStyle/>
          <a:p>
            <a:pPr>
              <a:spcBef>
                <a:spcPct val="50000"/>
              </a:spcBef>
            </a:pPr>
            <a:r>
              <a:rPr lang="en-US" sz="2000"/>
              <a:t>This estimator is not intended for use to project personal disability income.</a:t>
            </a:r>
          </a:p>
        </p:txBody>
      </p:sp>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200" smtClean="0">
                <a:solidFill>
                  <a:srgbClr val="336600"/>
                </a:solidFill>
              </a:rPr>
              <a:t>Legislative Impacts on </a:t>
            </a:r>
            <a:br>
              <a:rPr lang="en-US" sz="3200" smtClean="0">
                <a:solidFill>
                  <a:srgbClr val="336600"/>
                </a:solidFill>
              </a:rPr>
            </a:br>
            <a:r>
              <a:rPr lang="en-US" sz="3200" smtClean="0">
                <a:solidFill>
                  <a:srgbClr val="336600"/>
                </a:solidFill>
              </a:rPr>
              <a:t>Disability Income</a:t>
            </a:r>
          </a:p>
        </p:txBody>
      </p:sp>
      <p:sp>
        <p:nvSpPr>
          <p:cNvPr id="8195" name="Rectangle 3"/>
          <p:cNvSpPr>
            <a:spLocks noGrp="1" noChangeArrowheads="1"/>
          </p:cNvSpPr>
          <p:nvPr>
            <p:ph type="body" idx="1"/>
          </p:nvPr>
        </p:nvSpPr>
        <p:spPr/>
        <p:txBody>
          <a:bodyPr/>
          <a:lstStyle/>
          <a:p>
            <a:pPr eaLnBrk="1" hangingPunct="1">
              <a:lnSpc>
                <a:spcPct val="80000"/>
              </a:lnSpc>
            </a:pPr>
            <a:r>
              <a:rPr lang="en-US" sz="2000" smtClean="0"/>
              <a:t>CRSC Entitlement maximum dollar amount can not exceed Retired Pay based on Years of Service. </a:t>
            </a:r>
          </a:p>
          <a:p>
            <a:pPr eaLnBrk="1" hangingPunct="1">
              <a:lnSpc>
                <a:spcPct val="80000"/>
              </a:lnSpc>
            </a:pPr>
            <a:endParaRPr lang="en-US" sz="2000" smtClean="0"/>
          </a:p>
          <a:p>
            <a:pPr eaLnBrk="1" hangingPunct="1">
              <a:lnSpc>
                <a:spcPct val="80000"/>
              </a:lnSpc>
            </a:pPr>
            <a:r>
              <a:rPr lang="en-US" sz="2000" smtClean="0"/>
              <a:t>If eligible for CRSC and CRDP, only one may be received at a time.</a:t>
            </a:r>
          </a:p>
          <a:p>
            <a:pPr eaLnBrk="1" hangingPunct="1">
              <a:lnSpc>
                <a:spcPct val="80000"/>
              </a:lnSpc>
            </a:pPr>
            <a:endParaRPr lang="en-US" sz="2000" smtClean="0"/>
          </a:p>
          <a:p>
            <a:pPr eaLnBrk="1" hangingPunct="1">
              <a:lnSpc>
                <a:spcPct val="80000"/>
              </a:lnSpc>
            </a:pPr>
            <a:r>
              <a:rPr lang="en-US" sz="2000" smtClean="0"/>
              <a:t>If receiving either CRSC or CRDP, it is possible to change from one to the other.  There is an </a:t>
            </a:r>
            <a:r>
              <a:rPr lang="en-US" sz="2000" smtClean="0">
                <a:solidFill>
                  <a:srgbClr val="FF0066"/>
                </a:solidFill>
                <a:hlinkClick r:id="rId2"/>
              </a:rPr>
              <a:t>Open Season</a:t>
            </a:r>
            <a:r>
              <a:rPr lang="en-US" sz="2000" smtClean="0">
                <a:hlinkClick r:id="rId2"/>
              </a:rPr>
              <a:t> </a:t>
            </a:r>
            <a:r>
              <a:rPr lang="en-US" sz="2000" smtClean="0"/>
              <a:t>held each year which lasts from December 1 to January 31 of the next year.</a:t>
            </a:r>
          </a:p>
          <a:p>
            <a:pPr eaLnBrk="1" hangingPunct="1">
              <a:lnSpc>
                <a:spcPct val="80000"/>
              </a:lnSpc>
            </a:pPr>
            <a:endParaRPr lang="en-US" sz="2000" smtClean="0"/>
          </a:p>
          <a:p>
            <a:pPr eaLnBrk="1" hangingPunct="1">
              <a:lnSpc>
                <a:spcPct val="80000"/>
              </a:lnSpc>
            </a:pPr>
            <a:r>
              <a:rPr lang="en-US" sz="2000" smtClean="0"/>
              <a:t>Retired Pay is offset by the compensation received from the VA. </a:t>
            </a:r>
          </a:p>
          <a:p>
            <a:pPr lvl="1" eaLnBrk="1" hangingPunct="1">
              <a:lnSpc>
                <a:spcPct val="80000"/>
              </a:lnSpc>
              <a:buFont typeface="Wingdings" pitchFamily="2" charset="2"/>
              <a:buChar char="Ø"/>
            </a:pPr>
            <a:r>
              <a:rPr lang="en-US" sz="1800" smtClean="0"/>
              <a:t>Retired Pay equals Retired pay based on Disability minus VA Pay OR Retired pay based on YOS minus VA Pay.</a:t>
            </a:r>
          </a:p>
          <a:p>
            <a:pPr lvl="1" eaLnBrk="1" hangingPunct="1">
              <a:lnSpc>
                <a:spcPct val="80000"/>
              </a:lnSpc>
              <a:buFont typeface="Wingdings" pitchFamily="2" charset="2"/>
              <a:buChar char="Ø"/>
            </a:pPr>
            <a:r>
              <a:rPr lang="en-US" sz="1800" smtClean="0"/>
              <a:t>If VA Pay exceeds Retired Pay based on Disability, NO Retired Pay will be received.</a:t>
            </a:r>
            <a:r>
              <a:rPr lang="en-US" sz="2000" smtClean="0"/>
              <a:t> </a:t>
            </a:r>
          </a:p>
          <a:p>
            <a:pPr eaLnBrk="1" hangingPunct="1">
              <a:lnSpc>
                <a:spcPct val="80000"/>
              </a:lnSpc>
            </a:pPr>
            <a:endParaRPr lang="en-US" sz="2000" smtClean="0"/>
          </a:p>
          <a:p>
            <a:pPr eaLnBrk="1" hangingPunct="1">
              <a:lnSpc>
                <a:spcPct val="80000"/>
              </a:lnSpc>
              <a:buFontTx/>
              <a:buNone/>
            </a:pPr>
            <a:endParaRPr lang="en-US" sz="2000" smtClean="0"/>
          </a:p>
        </p:txBody>
      </p:sp>
      <p:sp>
        <p:nvSpPr>
          <p:cNvPr id="8196" name="AutoShape 4">
            <a:hlinkClick r:id="" action="ppaction://hlinkshowjump?jump=firstslide" highlightClick="1"/>
          </p:cNvPr>
          <p:cNvSpPr>
            <a:spLocks noChangeArrowheads="1"/>
          </p:cNvSpPr>
          <p:nvPr/>
        </p:nvSpPr>
        <p:spPr bwMode="auto">
          <a:xfrm>
            <a:off x="609600" y="5791200"/>
            <a:ext cx="838200" cy="609600"/>
          </a:xfrm>
          <a:prstGeom prst="actionButtonHome">
            <a:avLst/>
          </a:prstGeom>
          <a:solidFill>
            <a:srgbClr val="339966"/>
          </a:solidFill>
          <a:ln w="9525">
            <a:noFill/>
            <a:miter lim="800000"/>
            <a:headEnd/>
            <a:tailEnd/>
          </a:ln>
        </p:spPr>
        <p:txBody>
          <a:bodyPr wrap="none" anchor="ctr"/>
          <a:lstStyle/>
          <a:p>
            <a:endParaRPr lang="en-US"/>
          </a:p>
        </p:txBody>
      </p:sp>
      <p:sp>
        <p:nvSpPr>
          <p:cNvPr id="8197" name="AutoShape 5">
            <a:hlinkClick r:id="" action="ppaction://hlinkshowjump?jump=previousslide" highlightClick="1"/>
          </p:cNvPr>
          <p:cNvSpPr>
            <a:spLocks noChangeArrowheads="1"/>
          </p:cNvSpPr>
          <p:nvPr/>
        </p:nvSpPr>
        <p:spPr bwMode="auto">
          <a:xfrm>
            <a:off x="6858000" y="5791200"/>
            <a:ext cx="838200" cy="609600"/>
          </a:xfrm>
          <a:prstGeom prst="actionButtonBackPrevious">
            <a:avLst/>
          </a:prstGeom>
          <a:solidFill>
            <a:srgbClr val="339966"/>
          </a:solidFill>
          <a:ln w="9525">
            <a:noFill/>
            <a:miter lim="800000"/>
            <a:headEnd/>
            <a:tailEnd/>
          </a:ln>
        </p:spPr>
        <p:txBody>
          <a:bodyPr wrap="none" anchor="ctr"/>
          <a:lstStyle/>
          <a:p>
            <a:endParaRPr lang="en-US"/>
          </a:p>
        </p:txBody>
      </p:sp>
      <p:sp>
        <p:nvSpPr>
          <p:cNvPr id="8198" name="AutoShape 6">
            <a:hlinkClick r:id="" action="ppaction://hlinkshowjump?jump=nextslide" highlightClick="1"/>
          </p:cNvPr>
          <p:cNvSpPr>
            <a:spLocks noChangeArrowheads="1"/>
          </p:cNvSpPr>
          <p:nvPr/>
        </p:nvSpPr>
        <p:spPr bwMode="auto">
          <a:xfrm>
            <a:off x="7848600" y="57912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8199" name="Line 7"/>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Tree>
  </p:cSld>
  <p:clrMapOvr>
    <a:masterClrMapping/>
  </p:clrMapOvr>
  <p:transition advClick="0"/>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smtClean="0">
                <a:solidFill>
                  <a:srgbClr val="336600"/>
                </a:solidFill>
              </a:rPr>
              <a:t>Situation</a:t>
            </a:r>
          </a:p>
        </p:txBody>
      </p:sp>
      <p:sp>
        <p:nvSpPr>
          <p:cNvPr id="72707" name="Rectangle 3"/>
          <p:cNvSpPr>
            <a:spLocks noGrp="1" noChangeArrowheads="1"/>
          </p:cNvSpPr>
          <p:nvPr>
            <p:ph type="body" idx="1"/>
          </p:nvPr>
        </p:nvSpPr>
        <p:spPr/>
        <p:txBody>
          <a:bodyPr/>
          <a:lstStyle/>
          <a:p>
            <a:pPr algn="ctr" eaLnBrk="1" hangingPunct="1">
              <a:buFontTx/>
              <a:buNone/>
            </a:pPr>
            <a:r>
              <a:rPr lang="en-US" sz="2300" smtClean="0"/>
              <a:t>I am a Master Sergeant (E8) with 21 years of service, a spouse and two children. I enlisted in January 1988 and retired in January 2009. I was injured while deployed to a combat zone. My military disability rating, VA rating, and CRSC rating is 50%. What are my estimated earnings from military and VA?  Will it be more beneficial for me to receive CRSC or CRDP?</a:t>
            </a:r>
          </a:p>
          <a:p>
            <a:pPr algn="ctr" eaLnBrk="1" hangingPunct="1">
              <a:buFontTx/>
              <a:buNone/>
            </a:pPr>
            <a:endParaRPr lang="en-US" sz="2300" smtClean="0"/>
          </a:p>
        </p:txBody>
      </p:sp>
      <p:sp>
        <p:nvSpPr>
          <p:cNvPr id="7270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72709" name="AutoShape 5">
            <a:hlinkClick r:id="" action="ppaction://hlinkshowjump?jump=nextslide" highlightClick="1"/>
          </p:cNvPr>
          <p:cNvSpPr>
            <a:spLocks noChangeArrowheads="1"/>
          </p:cNvSpPr>
          <p:nvPr/>
        </p:nvSpPr>
        <p:spPr bwMode="auto">
          <a:xfrm>
            <a:off x="5715000" y="4572000"/>
            <a:ext cx="3200400" cy="838200"/>
          </a:xfrm>
          <a:prstGeom prst="actionButtonBlank">
            <a:avLst/>
          </a:prstGeom>
          <a:solidFill>
            <a:srgbClr val="339966"/>
          </a:solidFill>
          <a:ln w="9525">
            <a:noFill/>
            <a:miter lim="800000"/>
            <a:headEnd/>
            <a:tailEnd/>
          </a:ln>
        </p:spPr>
        <p:txBody>
          <a:bodyPr wrap="none" anchor="ctr"/>
          <a:lstStyle/>
          <a:p>
            <a:pPr algn="ctr"/>
            <a:r>
              <a:rPr lang="en-US"/>
              <a:t>Go to CRSC Calculations</a:t>
            </a:r>
          </a:p>
        </p:txBody>
      </p:sp>
      <p:sp>
        <p:nvSpPr>
          <p:cNvPr id="72710" name="AutoShape 8">
            <a:hlinkClick r:id="" action="ppaction://noaction" highlightClick="1"/>
          </p:cNvPr>
          <p:cNvSpPr>
            <a:spLocks noChangeArrowheads="1"/>
          </p:cNvSpPr>
          <p:nvPr/>
        </p:nvSpPr>
        <p:spPr bwMode="auto">
          <a:xfrm>
            <a:off x="5715000" y="5791200"/>
            <a:ext cx="3200400" cy="838200"/>
          </a:xfrm>
          <a:prstGeom prst="actionButtonBlank">
            <a:avLst/>
          </a:prstGeom>
          <a:solidFill>
            <a:srgbClr val="339966"/>
          </a:solidFill>
          <a:ln w="9525">
            <a:noFill/>
            <a:miter lim="800000"/>
            <a:headEnd/>
            <a:tailEnd/>
          </a:ln>
        </p:spPr>
        <p:txBody>
          <a:bodyPr wrap="none" anchor="ctr"/>
          <a:lstStyle/>
          <a:p>
            <a:pPr algn="ctr"/>
            <a:r>
              <a:rPr lang="en-US"/>
              <a:t>Go to CRDP Calculations</a:t>
            </a:r>
          </a:p>
        </p:txBody>
      </p:sp>
      <p:sp>
        <p:nvSpPr>
          <p:cNvPr id="72711"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sz="3200" smtClean="0">
                <a:solidFill>
                  <a:srgbClr val="336600"/>
                </a:solidFill>
              </a:rPr>
              <a:t>Step 1: Compute basic pay for retirement purposes by using High 36 Average:</a:t>
            </a:r>
          </a:p>
        </p:txBody>
      </p:sp>
      <p:sp>
        <p:nvSpPr>
          <p:cNvPr id="73731" name="Rectangle 3"/>
          <p:cNvSpPr>
            <a:spLocks noGrp="1" noChangeArrowheads="1"/>
          </p:cNvSpPr>
          <p:nvPr>
            <p:ph type="body" idx="1"/>
          </p:nvPr>
        </p:nvSpPr>
        <p:spPr>
          <a:xfrm>
            <a:off x="457200" y="1600200"/>
            <a:ext cx="8229600" cy="3352800"/>
          </a:xfrm>
        </p:spPr>
        <p:txBody>
          <a:bodyPr/>
          <a:lstStyle/>
          <a:p>
            <a:pPr eaLnBrk="1" hangingPunct="1">
              <a:lnSpc>
                <a:spcPct val="80000"/>
              </a:lnSpc>
              <a:buFontTx/>
              <a:buNone/>
            </a:pPr>
            <a:r>
              <a:rPr lang="en-US" sz="2000" smtClean="0"/>
              <a:t>High 36 is the average of the high 36 paid months of service. In this example, the paid amounts are from 2007, 2008 and 2009 military basic pay tables.  Click on the links to view the tables.</a:t>
            </a:r>
          </a:p>
          <a:p>
            <a:pPr eaLnBrk="1" hangingPunct="1">
              <a:lnSpc>
                <a:spcPct val="80000"/>
              </a:lnSpc>
              <a:buFontTx/>
              <a:buNone/>
            </a:pPr>
            <a:endParaRPr lang="en-US" sz="2000" smtClean="0"/>
          </a:p>
          <a:p>
            <a:pPr eaLnBrk="1" hangingPunct="1">
              <a:lnSpc>
                <a:spcPct val="80000"/>
              </a:lnSpc>
              <a:buFontTx/>
              <a:buNone/>
            </a:pPr>
            <a:r>
              <a:rPr lang="en-US" sz="1800" smtClean="0"/>
              <a:t>Add the 36 highest paid months and divide the total by 36:</a:t>
            </a:r>
          </a:p>
          <a:p>
            <a:pPr eaLnBrk="1" hangingPunct="1">
              <a:lnSpc>
                <a:spcPct val="80000"/>
              </a:lnSpc>
            </a:pPr>
            <a:r>
              <a:rPr lang="en-US" sz="1800" smtClean="0"/>
              <a:t>E8 at over 18 years in </a:t>
            </a:r>
            <a:r>
              <a:rPr lang="en-US" sz="1800" smtClean="0">
                <a:hlinkClick r:id="rId2"/>
              </a:rPr>
              <a:t>2007</a:t>
            </a:r>
            <a:r>
              <a:rPr lang="en-US" sz="1800" smtClean="0"/>
              <a:t>:	$4,051.80 x 12 =	$48,621.60</a:t>
            </a:r>
          </a:p>
          <a:p>
            <a:pPr eaLnBrk="1" hangingPunct="1">
              <a:lnSpc>
                <a:spcPct val="80000"/>
              </a:lnSpc>
            </a:pPr>
            <a:r>
              <a:rPr lang="en-US" sz="1800" smtClean="0"/>
              <a:t>E8 at over 18 years in </a:t>
            </a:r>
            <a:r>
              <a:rPr lang="en-US" sz="1800" smtClean="0">
                <a:hlinkClick r:id="rId3"/>
              </a:rPr>
              <a:t>2008</a:t>
            </a:r>
            <a:r>
              <a:rPr lang="en-US" sz="1800" smtClean="0"/>
              <a:t>:	$4,193.70 x 12 =	$50,324.40</a:t>
            </a:r>
          </a:p>
          <a:p>
            <a:pPr eaLnBrk="1" hangingPunct="1">
              <a:lnSpc>
                <a:spcPct val="80000"/>
              </a:lnSpc>
            </a:pPr>
            <a:r>
              <a:rPr lang="en-US" sz="1800" smtClean="0"/>
              <a:t>E8 at over 20 years in </a:t>
            </a:r>
            <a:r>
              <a:rPr lang="en-US" sz="1800" smtClean="0">
                <a:hlinkClick r:id="rId4"/>
              </a:rPr>
              <a:t>2009</a:t>
            </a:r>
            <a:r>
              <a:rPr lang="en-US" sz="1800" smtClean="0"/>
              <a:t>:	$4,474.80 x 12 =	$53,697.60</a:t>
            </a:r>
          </a:p>
          <a:p>
            <a:pPr eaLnBrk="1" hangingPunct="1">
              <a:lnSpc>
                <a:spcPct val="80000"/>
              </a:lnSpc>
              <a:buFontTx/>
              <a:buNone/>
            </a:pPr>
            <a:r>
              <a:rPr lang="en-US" sz="1800" smtClean="0"/>
              <a:t>                                                           		--------------						             $152,643.60 / 36 = </a:t>
            </a:r>
          </a:p>
          <a:p>
            <a:pPr eaLnBrk="1" hangingPunct="1">
              <a:lnSpc>
                <a:spcPct val="80000"/>
              </a:lnSpc>
              <a:buFontTx/>
              <a:buNone/>
            </a:pPr>
            <a:endParaRPr lang="en-US" sz="1800" b="1" smtClean="0"/>
          </a:p>
          <a:p>
            <a:pPr eaLnBrk="1" hangingPunct="1">
              <a:lnSpc>
                <a:spcPct val="80000"/>
              </a:lnSpc>
              <a:buFontTx/>
              <a:buNone/>
            </a:pPr>
            <a:r>
              <a:rPr lang="en-US" sz="2000" b="1" smtClean="0"/>
              <a:t>High 36 Average:	             			$4,240.10</a:t>
            </a:r>
          </a:p>
        </p:txBody>
      </p:sp>
      <p:sp>
        <p:nvSpPr>
          <p:cNvPr id="73732" name="AutoShape 5">
            <a:hlinkClick r:id="" action="ppaction://hlinkshowjump?jump=nextslide" highlightClick="1"/>
          </p:cNvPr>
          <p:cNvSpPr>
            <a:spLocks noChangeArrowheads="1"/>
          </p:cNvSpPr>
          <p:nvPr/>
        </p:nvSpPr>
        <p:spPr bwMode="auto">
          <a:xfrm>
            <a:off x="7772400" y="57150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73733"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73734" name="AutoShape 7">
            <a:hlinkClick r:id="rId5"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sz="3200" smtClean="0">
                <a:solidFill>
                  <a:srgbClr val="336600"/>
                </a:solidFill>
              </a:rPr>
              <a:t>Step 2: Compute Retired Pay</a:t>
            </a:r>
          </a:p>
        </p:txBody>
      </p:sp>
      <p:sp>
        <p:nvSpPr>
          <p:cNvPr id="74755" name="Rectangle 3"/>
          <p:cNvSpPr>
            <a:spLocks noGrp="1" noChangeArrowheads="1"/>
          </p:cNvSpPr>
          <p:nvPr>
            <p:ph type="body" idx="1"/>
          </p:nvPr>
        </p:nvSpPr>
        <p:spPr>
          <a:xfrm>
            <a:off x="457200" y="1600200"/>
            <a:ext cx="8229600" cy="2438400"/>
          </a:xfrm>
          <a:noFill/>
        </p:spPr>
        <p:txBody>
          <a:bodyPr/>
          <a:lstStyle/>
          <a:p>
            <a:pPr algn="ctr" eaLnBrk="1" hangingPunct="1">
              <a:lnSpc>
                <a:spcPct val="90000"/>
              </a:lnSpc>
              <a:buFontTx/>
              <a:buNone/>
            </a:pPr>
            <a:r>
              <a:rPr lang="en-US" sz="2800" smtClean="0"/>
              <a:t>There are two ways to calculate retired pay. The first is by Disability Percentage and the second is by Years of Service. If eligible for Retired Pay, the higher of the two will be received.  In order to receive a CRSC Offset estimation (Step 3), both calculations must be utilized.</a:t>
            </a:r>
          </a:p>
        </p:txBody>
      </p:sp>
      <p:sp>
        <p:nvSpPr>
          <p:cNvPr id="74756" name="AutoShape 5">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74757"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74758"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p>
        </p:txBody>
      </p:sp>
      <p:sp>
        <p:nvSpPr>
          <p:cNvPr id="75779" name="Rectangle 3"/>
          <p:cNvSpPr>
            <a:spLocks noGrp="1" noChangeArrowheads="1"/>
          </p:cNvSpPr>
          <p:nvPr>
            <p:ph type="body" idx="1"/>
          </p:nvPr>
        </p:nvSpPr>
        <p:spPr/>
        <p:txBody>
          <a:bodyPr/>
          <a:lstStyle/>
          <a:p>
            <a:pPr algn="ctr" eaLnBrk="1" hangingPunct="1">
              <a:buFontTx/>
              <a:buNone/>
            </a:pPr>
            <a:r>
              <a:rPr lang="en-US" sz="2000" smtClean="0"/>
              <a:t>The disability percentage is the percent that the Military has distinguished as the physical percent of disability. To find Retired Pay based on Disability Percentage:</a:t>
            </a:r>
          </a:p>
          <a:p>
            <a:pPr algn="ctr" eaLnBrk="1" hangingPunct="1">
              <a:buFontTx/>
              <a:buNone/>
            </a:pPr>
            <a:endParaRPr lang="en-US" sz="800" smtClean="0"/>
          </a:p>
          <a:p>
            <a:pPr eaLnBrk="1" hangingPunct="1"/>
            <a:r>
              <a:rPr lang="en-US" sz="1800" smtClean="0"/>
              <a:t>High 36 x Disability Percentage</a:t>
            </a:r>
          </a:p>
          <a:p>
            <a:pPr lvl="4" eaLnBrk="1" hangingPunct="1"/>
            <a:r>
              <a:rPr lang="en-US" sz="1800" smtClean="0"/>
              <a:t>If the Disability % is greater than 70%, High 36 will be multiplied by 75%, otherwise it will be multiplied by the Disability %</a:t>
            </a:r>
          </a:p>
          <a:p>
            <a:pPr lvl="4" eaLnBrk="1" hangingPunct="1"/>
            <a:r>
              <a:rPr lang="en-US" sz="1800" smtClean="0"/>
              <a:t>$4,240.10 x .50 = $2,120</a:t>
            </a:r>
          </a:p>
          <a:p>
            <a:pPr lvl="4" eaLnBrk="1" hangingPunct="1">
              <a:buFontTx/>
              <a:buNone/>
            </a:pPr>
            <a:endParaRPr lang="en-US" sz="800" smtClean="0"/>
          </a:p>
          <a:p>
            <a:pPr eaLnBrk="1" hangingPunct="1">
              <a:buFontTx/>
              <a:buNone/>
            </a:pPr>
            <a:r>
              <a:rPr lang="en-US" sz="2000" b="1" smtClean="0"/>
              <a:t>Retired Pay Based on Disability Percentage =	 $2,120</a:t>
            </a:r>
          </a:p>
          <a:p>
            <a:pPr eaLnBrk="1" hangingPunct="1">
              <a:buFontTx/>
              <a:buNone/>
            </a:pPr>
            <a:endParaRPr lang="en-US" sz="2000" b="1" smtClean="0"/>
          </a:p>
          <a:p>
            <a:pPr eaLnBrk="1" hangingPunct="1">
              <a:buFontTx/>
              <a:buNone/>
            </a:pPr>
            <a:endParaRPr lang="en-US" sz="2000" smtClean="0"/>
          </a:p>
        </p:txBody>
      </p:sp>
      <p:sp>
        <p:nvSpPr>
          <p:cNvPr id="7578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75781" name="AutoShape 6">
            <a:hlinkClick r:id="" action="ppaction://hlinkshowjump?jump=nextslide" highlightClick="1"/>
          </p:cNvPr>
          <p:cNvSpPr>
            <a:spLocks noChangeArrowheads="1"/>
          </p:cNvSpPr>
          <p:nvPr/>
        </p:nvSpPr>
        <p:spPr bwMode="auto">
          <a:xfrm>
            <a:off x="7772400" y="5867400"/>
            <a:ext cx="990600" cy="685800"/>
          </a:xfrm>
          <a:prstGeom prst="actionButtonForwardNext">
            <a:avLst/>
          </a:prstGeom>
          <a:solidFill>
            <a:srgbClr val="339966"/>
          </a:solidFill>
          <a:ln w="9525">
            <a:noFill/>
            <a:miter lim="800000"/>
            <a:headEnd/>
            <a:tailEnd/>
          </a:ln>
        </p:spPr>
        <p:txBody>
          <a:bodyPr wrap="none" anchor="ctr"/>
          <a:lstStyle/>
          <a:p>
            <a:endParaRPr lang="en-US"/>
          </a:p>
        </p:txBody>
      </p:sp>
      <p:sp>
        <p:nvSpPr>
          <p:cNvPr id="75782"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76803" name="Rectangle 3"/>
          <p:cNvSpPr>
            <a:spLocks noGrp="1" noChangeArrowheads="1"/>
          </p:cNvSpPr>
          <p:nvPr>
            <p:ph type="body" idx="1"/>
          </p:nvPr>
        </p:nvSpPr>
        <p:spPr/>
        <p:txBody>
          <a:bodyPr/>
          <a:lstStyle/>
          <a:p>
            <a:pPr eaLnBrk="1" hangingPunct="1">
              <a:buFontTx/>
              <a:buNone/>
            </a:pPr>
            <a:r>
              <a:rPr lang="en-US" smtClean="0"/>
              <a:t>	</a:t>
            </a:r>
            <a:r>
              <a:rPr lang="en-US" sz="2000" smtClean="0"/>
              <a:t>Years of Service is multiplied by 2.5%, which is a yearly percent of pay earned towards retirement, and that product is multiplied by high 36.</a:t>
            </a:r>
          </a:p>
          <a:p>
            <a:pPr eaLnBrk="1" hangingPunct="1">
              <a:buFontTx/>
              <a:buNone/>
            </a:pPr>
            <a:endParaRPr lang="en-US" sz="800" smtClean="0"/>
          </a:p>
          <a:p>
            <a:pPr eaLnBrk="1" hangingPunct="1"/>
            <a:r>
              <a:rPr lang="en-US" sz="1800" smtClean="0"/>
              <a:t>YOS x 2.5% = service multiplier</a:t>
            </a:r>
          </a:p>
          <a:p>
            <a:pPr lvl="4" eaLnBrk="1" hangingPunct="1"/>
            <a:r>
              <a:rPr lang="en-US" sz="1800" smtClean="0"/>
              <a:t>21 x 0.025 		   = 0.525</a:t>
            </a:r>
          </a:p>
          <a:p>
            <a:pPr eaLnBrk="1" hangingPunct="1"/>
            <a:r>
              <a:rPr lang="en-US" sz="1800" smtClean="0"/>
              <a:t>Service Multiplier x  High 36 = Retired Pay based on YOS</a:t>
            </a:r>
          </a:p>
          <a:p>
            <a:pPr lvl="4" eaLnBrk="1" hangingPunct="1"/>
            <a:r>
              <a:rPr lang="en-US" sz="1800" smtClean="0"/>
              <a:t>0.525 x $4,240.10 = $2,226</a:t>
            </a:r>
          </a:p>
          <a:p>
            <a:pPr lvl="4" eaLnBrk="1" hangingPunct="1"/>
            <a:endParaRPr lang="en-US" sz="800" smtClean="0"/>
          </a:p>
          <a:p>
            <a:pPr eaLnBrk="1" hangingPunct="1">
              <a:buFontTx/>
              <a:buNone/>
            </a:pPr>
            <a:r>
              <a:rPr lang="en-US" sz="2000" b="1" smtClean="0"/>
              <a:t>Retired Pay Based on Years of Service  = $2,226</a:t>
            </a:r>
          </a:p>
        </p:txBody>
      </p:sp>
      <p:sp>
        <p:nvSpPr>
          <p:cNvPr id="76804"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76805" name="AutoShape 5">
            <a:hlinkClick r:id="" action="ppaction://hlinkshowjump?jump=nextslide" highlightClick="1"/>
          </p:cNvPr>
          <p:cNvSpPr>
            <a:spLocks noChangeArrowheads="1"/>
          </p:cNvSpPr>
          <p:nvPr/>
        </p:nvSpPr>
        <p:spPr bwMode="auto">
          <a:xfrm>
            <a:off x="7848600" y="5867400"/>
            <a:ext cx="914400" cy="685800"/>
          </a:xfrm>
          <a:prstGeom prst="actionButtonForwardNext">
            <a:avLst/>
          </a:prstGeom>
          <a:solidFill>
            <a:srgbClr val="339966"/>
          </a:solidFill>
          <a:ln w="9525">
            <a:noFill/>
            <a:miter lim="800000"/>
            <a:headEnd/>
            <a:tailEnd/>
          </a:ln>
        </p:spPr>
        <p:txBody>
          <a:bodyPr wrap="none" anchor="ctr"/>
          <a:lstStyle/>
          <a:p>
            <a:endParaRPr lang="en-US"/>
          </a:p>
        </p:txBody>
      </p:sp>
      <p:sp>
        <p:nvSpPr>
          <p:cNvPr id="76806"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77827" name="Rectangle 3"/>
          <p:cNvSpPr>
            <a:spLocks noGrp="1" noChangeArrowheads="1"/>
          </p:cNvSpPr>
          <p:nvPr>
            <p:ph type="body" idx="1"/>
          </p:nvPr>
        </p:nvSpPr>
        <p:spPr/>
        <p:txBody>
          <a:bodyPr/>
          <a:lstStyle/>
          <a:p>
            <a:pPr eaLnBrk="1" hangingPunct="1">
              <a:buFontTx/>
              <a:buNone/>
            </a:pPr>
            <a:r>
              <a:rPr lang="en-US" sz="2000" smtClean="0"/>
              <a:t>CRSC Offset is computed by taking Retired Pay based on Disability less Retired Pay based on Years of Service (YOS).  If Retired Pay based on YOS is greater than Retired Pay based on Disability, there will be no offset.  In this case, YOS is greater, so there is no CRSC Offset.</a:t>
            </a:r>
          </a:p>
          <a:p>
            <a:pPr eaLnBrk="1" hangingPunct="1">
              <a:buFontTx/>
              <a:buNone/>
            </a:pPr>
            <a:endParaRPr lang="en-US" sz="2800" smtClean="0"/>
          </a:p>
          <a:p>
            <a:pPr eaLnBrk="1" hangingPunct="1">
              <a:buFontTx/>
              <a:buNone/>
            </a:pPr>
            <a:r>
              <a:rPr lang="en-US" sz="2000" b="1" smtClean="0"/>
              <a:t>CRSC Offset 			 = $0</a:t>
            </a:r>
          </a:p>
          <a:p>
            <a:pPr eaLnBrk="1" hangingPunct="1">
              <a:buFontTx/>
              <a:buNone/>
            </a:pPr>
            <a:endParaRPr lang="en-US" sz="2000" smtClean="0"/>
          </a:p>
        </p:txBody>
      </p:sp>
      <p:sp>
        <p:nvSpPr>
          <p:cNvPr id="77828" name="AutoShape 5">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77829"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77830"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78851" name="Rectangle 3"/>
          <p:cNvSpPr>
            <a:spLocks noGrp="1" noChangeArrowheads="1"/>
          </p:cNvSpPr>
          <p:nvPr>
            <p:ph type="body" idx="1"/>
          </p:nvPr>
        </p:nvSpPr>
        <p:spPr/>
        <p:txBody>
          <a:bodyPr/>
          <a:lstStyle/>
          <a:p>
            <a:pPr algn="ctr" eaLnBrk="1" hangingPunct="1">
              <a:lnSpc>
                <a:spcPct val="90000"/>
              </a:lnSpc>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lnSpc>
                <a:spcPct val="90000"/>
              </a:lnSpc>
              <a:buFontTx/>
              <a:buNone/>
            </a:pPr>
            <a:endParaRPr lang="en-US" sz="2000" smtClean="0"/>
          </a:p>
          <a:p>
            <a:pPr eaLnBrk="1" hangingPunct="1">
              <a:lnSpc>
                <a:spcPct val="90000"/>
              </a:lnSpc>
            </a:pPr>
            <a:r>
              <a:rPr lang="en-US" sz="1800" smtClean="0">
                <a:hlinkClick r:id="rId2"/>
              </a:rPr>
              <a:t>CRSC Award</a:t>
            </a:r>
            <a:r>
              <a:rPr lang="en-US" sz="1800" smtClean="0"/>
              <a:t> – CRSC Offset = CRSC Entitlement</a:t>
            </a:r>
          </a:p>
          <a:p>
            <a:pPr lvl="4" eaLnBrk="1" hangingPunct="1">
              <a:lnSpc>
                <a:spcPct val="90000"/>
              </a:lnSpc>
            </a:pPr>
            <a:r>
              <a:rPr lang="en-US" sz="1800" smtClean="0"/>
              <a:t>$969 - $0 = $969 </a:t>
            </a:r>
          </a:p>
          <a:p>
            <a:pPr algn="ctr" eaLnBrk="1" hangingPunct="1">
              <a:lnSpc>
                <a:spcPct val="90000"/>
              </a:lnSpc>
              <a:buFontTx/>
              <a:buNone/>
            </a:pPr>
            <a:endParaRPr lang="en-US" sz="1800" smtClean="0"/>
          </a:p>
          <a:p>
            <a:pPr eaLnBrk="1" hangingPunct="1">
              <a:lnSpc>
                <a:spcPct val="90000"/>
              </a:lnSpc>
              <a:buFontTx/>
              <a:buNone/>
            </a:pPr>
            <a:r>
              <a:rPr lang="en-US" sz="2000" b="1" smtClean="0"/>
              <a:t>CRSC Entitlement             = $969</a:t>
            </a:r>
          </a:p>
          <a:p>
            <a:pPr eaLnBrk="1" hangingPunct="1">
              <a:lnSpc>
                <a:spcPct val="90000"/>
              </a:lnSpc>
              <a:buFontTx/>
              <a:buNone/>
            </a:pPr>
            <a:endParaRPr lang="en-US" sz="2000" smtClean="0"/>
          </a:p>
        </p:txBody>
      </p:sp>
      <p:sp>
        <p:nvSpPr>
          <p:cNvPr id="78852" name="AutoShape 4">
            <a:hlinkClick r:id="" action="ppaction://hlinkshowjump?jump=nextslide" highlightClick="1"/>
          </p:cNvPr>
          <p:cNvSpPr>
            <a:spLocks noChangeArrowheads="1"/>
          </p:cNvSpPr>
          <p:nvPr/>
        </p:nvSpPr>
        <p:spPr bwMode="auto">
          <a:xfrm>
            <a:off x="64008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78853"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78854" name="AutoShape 7">
            <a:hlinkClick r:id="rId3"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p>
        </p:txBody>
      </p:sp>
      <p:sp>
        <p:nvSpPr>
          <p:cNvPr id="79875" name="Rectangle 3"/>
          <p:cNvSpPr>
            <a:spLocks noGrp="1" noChangeArrowheads="1"/>
          </p:cNvSpPr>
          <p:nvPr>
            <p:ph type="body" idx="1"/>
          </p:nvPr>
        </p:nvSpPr>
        <p:spPr>
          <a:xfrm>
            <a:off x="457200" y="1600200"/>
            <a:ext cx="8229600" cy="3505200"/>
          </a:xfrm>
        </p:spPr>
        <p:txBody>
          <a:bodyPr/>
          <a:lstStyle/>
          <a:p>
            <a:pPr eaLnBrk="1" hangingPunct="1">
              <a:lnSpc>
                <a:spcPct val="80000"/>
              </a:lnSpc>
              <a:buFontTx/>
              <a:buNone/>
            </a:pPr>
            <a:r>
              <a:rPr lang="en-US" sz="2000" smtClean="0"/>
              <a:t>The Total Monthly Pay is the sum of retired disability compensations</a:t>
            </a:r>
          </a:p>
          <a:p>
            <a:pPr eaLnBrk="1" hangingPunct="1">
              <a:lnSpc>
                <a:spcPct val="80000"/>
              </a:lnSpc>
              <a:buFontTx/>
              <a:buNone/>
            </a:pPr>
            <a:endParaRPr lang="en-US" sz="600" smtClean="0"/>
          </a:p>
          <a:p>
            <a:pPr eaLnBrk="1" hangingPunct="1">
              <a:lnSpc>
                <a:spcPct val="80000"/>
              </a:lnSpc>
            </a:pPr>
            <a:r>
              <a:rPr lang="en-US" sz="1800" smtClean="0"/>
              <a:t>VA Pay + *Retired Pay + CRSC </a:t>
            </a:r>
          </a:p>
          <a:p>
            <a:pPr eaLnBrk="1" hangingPunct="1">
              <a:lnSpc>
                <a:spcPct val="80000"/>
              </a:lnSpc>
              <a:buFontTx/>
              <a:buNone/>
            </a:pPr>
            <a:r>
              <a:rPr lang="en-US" sz="1800" smtClean="0"/>
              <a:t>	(VA Pay is Veteran with Spouse and Child + Additional Child under 18)</a:t>
            </a:r>
          </a:p>
          <a:p>
            <a:pPr eaLnBrk="1" hangingPunct="1">
              <a:lnSpc>
                <a:spcPct val="80000"/>
              </a:lnSpc>
            </a:pPr>
            <a:endParaRPr lang="en-US" sz="1800" smtClean="0"/>
          </a:p>
          <a:p>
            <a:pPr eaLnBrk="1" hangingPunct="1">
              <a:lnSpc>
                <a:spcPct val="80000"/>
              </a:lnSpc>
              <a:buFontTx/>
              <a:buNone/>
            </a:pPr>
            <a:r>
              <a:rPr lang="en-US" sz="1800" smtClean="0"/>
              <a:t>	* Retired Pay = Retired Pay YOS – VA Pay</a:t>
            </a:r>
          </a:p>
          <a:p>
            <a:pPr lvl="2" eaLnBrk="1" hangingPunct="1">
              <a:lnSpc>
                <a:spcPct val="80000"/>
              </a:lnSpc>
            </a:pPr>
            <a:r>
              <a:rPr lang="en-US" sz="1800" smtClean="0">
                <a:hlinkClick r:id="rId2"/>
              </a:rPr>
              <a:t>VA Pay</a:t>
            </a:r>
            <a:r>
              <a:rPr lang="en-US" sz="1800" smtClean="0"/>
              <a:t>:					$   969</a:t>
            </a:r>
          </a:p>
          <a:p>
            <a:pPr lvl="2" eaLnBrk="1" hangingPunct="1">
              <a:lnSpc>
                <a:spcPct val="80000"/>
              </a:lnSpc>
            </a:pPr>
            <a:r>
              <a:rPr lang="en-US" sz="1800" smtClean="0"/>
              <a:t>Retired Pay: ($2,226 - $969)    =			$1,257</a:t>
            </a:r>
          </a:p>
          <a:p>
            <a:pPr lvl="2" eaLnBrk="1" hangingPunct="1">
              <a:lnSpc>
                <a:spcPct val="80000"/>
              </a:lnSpc>
            </a:pPr>
            <a:r>
              <a:rPr lang="en-US" sz="1800" smtClean="0"/>
              <a:t>CRSC:					$   969</a:t>
            </a:r>
          </a:p>
          <a:p>
            <a:pPr eaLnBrk="1" hangingPunct="1">
              <a:lnSpc>
                <a:spcPct val="80000"/>
              </a:lnSpc>
              <a:buFontTx/>
              <a:buNone/>
            </a:pPr>
            <a:r>
              <a:rPr lang="en-US" sz="1800" smtClean="0"/>
              <a:t>                                                                               	               ----------</a:t>
            </a:r>
          </a:p>
          <a:p>
            <a:pPr eaLnBrk="1" hangingPunct="1">
              <a:lnSpc>
                <a:spcPct val="80000"/>
              </a:lnSpc>
              <a:buFontTx/>
              <a:buNone/>
            </a:pPr>
            <a:r>
              <a:rPr lang="en-US" sz="2800" smtClean="0"/>
              <a:t> </a:t>
            </a:r>
            <a:r>
              <a:rPr lang="en-US" sz="2000" smtClean="0"/>
              <a:t>Total Monthly Compensation:      	                          </a:t>
            </a:r>
            <a:r>
              <a:rPr lang="en-US" sz="2000" b="1" smtClean="0"/>
              <a:t>$3,195</a:t>
            </a:r>
          </a:p>
        </p:txBody>
      </p:sp>
      <p:sp>
        <p:nvSpPr>
          <p:cNvPr id="79876"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79877" name="AutoShape 8">
            <a:hlinkClick r:id="" action="ppaction://hlinkshowjump?jump=nextslide" highlightClick="1"/>
          </p:cNvPr>
          <p:cNvSpPr>
            <a:spLocks noChangeArrowheads="1"/>
          </p:cNvSpPr>
          <p:nvPr/>
        </p:nvSpPr>
        <p:spPr bwMode="auto">
          <a:xfrm>
            <a:off x="64770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CRDP </a:t>
            </a:r>
          </a:p>
          <a:p>
            <a:pPr algn="ctr"/>
            <a:r>
              <a:rPr lang="en-US"/>
              <a:t>Example</a:t>
            </a:r>
          </a:p>
        </p:txBody>
      </p:sp>
      <p:sp>
        <p:nvSpPr>
          <p:cNvPr id="79878" name="AutoShape 9">
            <a:hlinkClick r:id="rId3" highlightClick="1"/>
          </p:cNvPr>
          <p:cNvSpPr>
            <a:spLocks noChangeArrowheads="1"/>
          </p:cNvSpPr>
          <p:nvPr/>
        </p:nvSpPr>
        <p:spPr bwMode="auto">
          <a:xfrm>
            <a:off x="3124200" y="5562600"/>
            <a:ext cx="2743200" cy="1143000"/>
          </a:xfrm>
          <a:prstGeom prst="actionButtonBlank">
            <a:avLst/>
          </a:prstGeom>
          <a:solidFill>
            <a:srgbClr val="00CC66"/>
          </a:solidFill>
          <a:ln w="9525">
            <a:noFill/>
            <a:miter lim="800000"/>
            <a:headEnd/>
            <a:tailEnd/>
          </a:ln>
        </p:spPr>
        <p:txBody>
          <a:bodyPr wrap="none" anchor="ctr"/>
          <a:lstStyle/>
          <a:p>
            <a:pPr algn="ctr"/>
            <a:r>
              <a:rPr lang="en-US" sz="2000"/>
              <a:t>Click Here to Enter</a:t>
            </a:r>
          </a:p>
          <a:p>
            <a:pPr algn="ctr"/>
            <a:r>
              <a:rPr lang="en-US" sz="2000"/>
              <a:t>Personal Disability</a:t>
            </a:r>
          </a:p>
          <a:p>
            <a:pPr algn="ctr"/>
            <a:r>
              <a:rPr lang="en-US" sz="2000"/>
              <a:t>Ratings!</a:t>
            </a:r>
          </a:p>
        </p:txBody>
      </p:sp>
      <p:sp>
        <p:nvSpPr>
          <p:cNvPr id="79879" name="AutoShape 7">
            <a:hlinkClick r:id="rId4" action="ppaction://hlinksldjump" highlightClick="1"/>
          </p:cNvPr>
          <p:cNvSpPr>
            <a:spLocks noChangeArrowheads="1"/>
          </p:cNvSpPr>
          <p:nvPr/>
        </p:nvSpPr>
        <p:spPr bwMode="auto">
          <a:xfrm>
            <a:off x="228600" y="5410200"/>
            <a:ext cx="2286000" cy="4572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
        <p:nvSpPr>
          <p:cNvPr id="79880" name="AutoShape 7">
            <a:hlinkClick r:id="rId5"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sz="3200" smtClean="0">
                <a:solidFill>
                  <a:srgbClr val="336600"/>
                </a:solidFill>
              </a:rPr>
              <a:t>Step 1:Determining Retired Pay Due:</a:t>
            </a:r>
          </a:p>
        </p:txBody>
      </p:sp>
      <p:sp>
        <p:nvSpPr>
          <p:cNvPr id="80899" name="Rectangle 3"/>
          <p:cNvSpPr>
            <a:spLocks noGrp="1" noChangeArrowheads="1"/>
          </p:cNvSpPr>
          <p:nvPr>
            <p:ph type="body" idx="1"/>
          </p:nvPr>
        </p:nvSpPr>
        <p:spPr>
          <a:xfrm>
            <a:off x="304800" y="1600200"/>
            <a:ext cx="8686800" cy="2819400"/>
          </a:xfrm>
        </p:spPr>
        <p:txBody>
          <a:bodyPr/>
          <a:lstStyle/>
          <a:p>
            <a:pPr eaLnBrk="1" hangingPunct="1">
              <a:buFontTx/>
              <a:buNone/>
            </a:pPr>
            <a:r>
              <a:rPr lang="en-US" sz="2000" smtClean="0"/>
              <a:t>Take the higher of Retired Pay Based on Disability Percentage or Retired Pay Based on YOS, minus the Current Baseline Offset (CBO).</a:t>
            </a:r>
          </a:p>
          <a:p>
            <a:pPr lvl="1" eaLnBrk="1" hangingPunct="1">
              <a:buFontTx/>
              <a:buChar char="•"/>
            </a:pPr>
            <a:r>
              <a:rPr lang="en-US" sz="2000" smtClean="0"/>
              <a:t>The CBO is the lesser of Retired Pay received or VA Pay, in this case it will be VA Pay</a:t>
            </a:r>
          </a:p>
          <a:p>
            <a:pPr lvl="1" eaLnBrk="1" hangingPunct="1">
              <a:buFontTx/>
              <a:buChar char="•"/>
            </a:pPr>
            <a:endParaRPr lang="en-US" sz="800" smtClean="0"/>
          </a:p>
          <a:p>
            <a:pPr lvl="2" eaLnBrk="1" hangingPunct="1">
              <a:buFont typeface="Wingdings" pitchFamily="2" charset="2"/>
              <a:buChar char="Ø"/>
            </a:pPr>
            <a:r>
              <a:rPr lang="en-US" sz="1800" smtClean="0"/>
              <a:t>Retired Pay Based on YOS - CBO = Net Retired Pay</a:t>
            </a:r>
          </a:p>
          <a:p>
            <a:pPr lvl="3" eaLnBrk="1" hangingPunct="1">
              <a:buFont typeface="Wingdings" pitchFamily="2" charset="2"/>
              <a:buChar char="Ø"/>
            </a:pPr>
            <a:r>
              <a:rPr lang="en-US" sz="1800" smtClean="0"/>
              <a:t> $2,226 - $969 = $1,257</a:t>
            </a:r>
          </a:p>
          <a:p>
            <a:pPr lvl="3" eaLnBrk="1" hangingPunct="1">
              <a:buFont typeface="Wingdings" pitchFamily="2" charset="2"/>
              <a:buNone/>
            </a:pPr>
            <a:endParaRPr lang="en-US" sz="800" smtClean="0"/>
          </a:p>
          <a:p>
            <a:pPr lvl="3" eaLnBrk="1" hangingPunct="1">
              <a:buFont typeface="Wingdings" pitchFamily="2" charset="2"/>
              <a:buNone/>
            </a:pPr>
            <a:r>
              <a:rPr lang="en-US" sz="2400" b="1" smtClean="0"/>
              <a:t>Net Retired Pay     = $1,257</a:t>
            </a:r>
            <a:endParaRPr lang="en-US" smtClean="0"/>
          </a:p>
          <a:p>
            <a:pPr eaLnBrk="1" hangingPunct="1">
              <a:buFontTx/>
              <a:buNone/>
            </a:pPr>
            <a:endParaRPr lang="en-US" sz="1000" smtClean="0"/>
          </a:p>
        </p:txBody>
      </p:sp>
      <p:sp>
        <p:nvSpPr>
          <p:cNvPr id="8090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80901" name="AutoShape 6">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80902"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sz="3200" smtClean="0">
                <a:solidFill>
                  <a:srgbClr val="336600"/>
                </a:solidFill>
              </a:rPr>
              <a:t>Step 2:Determining the Remaining Offset:</a:t>
            </a:r>
          </a:p>
        </p:txBody>
      </p:sp>
      <p:sp>
        <p:nvSpPr>
          <p:cNvPr id="81923" name="Rectangle 3"/>
          <p:cNvSpPr>
            <a:spLocks noGrp="1" noChangeArrowheads="1"/>
          </p:cNvSpPr>
          <p:nvPr>
            <p:ph type="body" idx="1"/>
          </p:nvPr>
        </p:nvSpPr>
        <p:spPr>
          <a:xfrm>
            <a:off x="457200" y="1600200"/>
            <a:ext cx="8229600" cy="3505200"/>
          </a:xfrm>
        </p:spPr>
        <p:txBody>
          <a:bodyPr/>
          <a:lstStyle/>
          <a:p>
            <a:pPr eaLnBrk="1" hangingPunct="1">
              <a:lnSpc>
                <a:spcPct val="80000"/>
              </a:lnSpc>
              <a:buFontTx/>
              <a:buNone/>
            </a:pPr>
            <a:r>
              <a:rPr lang="en-US" sz="2000" smtClean="0"/>
              <a:t>Determine the difference between the CBO and CRDP Table Rate.</a:t>
            </a:r>
          </a:p>
          <a:p>
            <a:pPr eaLnBrk="1" hangingPunct="1">
              <a:lnSpc>
                <a:spcPct val="80000"/>
              </a:lnSpc>
              <a:buFontTx/>
              <a:buNone/>
            </a:pPr>
            <a:endParaRPr lang="en-US" sz="900" smtClean="0"/>
          </a:p>
          <a:p>
            <a:pPr lvl="1" eaLnBrk="1" hangingPunct="1">
              <a:lnSpc>
                <a:spcPct val="80000"/>
              </a:lnSpc>
              <a:buFontTx/>
              <a:buChar char="•"/>
            </a:pPr>
            <a:r>
              <a:rPr lang="en-US" sz="1800" smtClean="0"/>
              <a:t>The CRDP Table Rate is the same rate as your VA Disability Percentage. Each CRDP rate is matched with a specific award amount. </a:t>
            </a:r>
          </a:p>
          <a:p>
            <a:pPr lvl="1" eaLnBrk="1" hangingPunct="1">
              <a:lnSpc>
                <a:spcPct val="80000"/>
              </a:lnSpc>
              <a:buFontTx/>
              <a:buChar char="•"/>
            </a:pPr>
            <a:r>
              <a:rPr lang="en-US" sz="1800" smtClean="0"/>
              <a:t>At 50% the Table Rate Amount is $100.</a:t>
            </a:r>
          </a:p>
          <a:p>
            <a:pPr lvl="1" eaLnBrk="1" hangingPunct="1">
              <a:lnSpc>
                <a:spcPct val="80000"/>
              </a:lnSpc>
              <a:buFontTx/>
              <a:buChar char="•"/>
            </a:pPr>
            <a:endParaRPr lang="en-US" sz="1800" smtClean="0"/>
          </a:p>
          <a:p>
            <a:pPr lvl="2" eaLnBrk="1" hangingPunct="1">
              <a:lnSpc>
                <a:spcPct val="80000"/>
              </a:lnSpc>
            </a:pPr>
            <a:r>
              <a:rPr lang="en-US" sz="1800" smtClean="0"/>
              <a:t>CBO – </a:t>
            </a:r>
            <a:r>
              <a:rPr lang="en-US" sz="1800" smtClean="0">
                <a:hlinkClick r:id="rId2" action="ppaction://hlinksldjump"/>
              </a:rPr>
              <a:t>CRDP Table Rate Amount</a:t>
            </a:r>
            <a:endParaRPr lang="en-US" sz="1800" smtClean="0"/>
          </a:p>
          <a:p>
            <a:pPr lvl="2" eaLnBrk="1" hangingPunct="1">
              <a:lnSpc>
                <a:spcPct val="80000"/>
              </a:lnSpc>
              <a:buFontTx/>
              <a:buNone/>
            </a:pPr>
            <a:endParaRPr lang="en-US" sz="1800" smtClean="0"/>
          </a:p>
          <a:p>
            <a:pPr lvl="2" eaLnBrk="1" hangingPunct="1">
              <a:lnSpc>
                <a:spcPct val="80000"/>
              </a:lnSpc>
              <a:buFont typeface="Wingdings" pitchFamily="2" charset="2"/>
              <a:buChar char="Ø"/>
            </a:pPr>
            <a:r>
              <a:rPr lang="en-US" sz="1800" smtClean="0"/>
              <a:t>$969 - $100 = $869</a:t>
            </a:r>
          </a:p>
          <a:p>
            <a:pPr lvl="2" eaLnBrk="1" hangingPunct="1">
              <a:lnSpc>
                <a:spcPct val="80000"/>
              </a:lnSpc>
              <a:buFont typeface="Wingdings" pitchFamily="2" charset="2"/>
              <a:buChar char="Ø"/>
            </a:pPr>
            <a:endParaRPr lang="en-US" sz="1800" smtClean="0"/>
          </a:p>
          <a:p>
            <a:pPr eaLnBrk="1" hangingPunct="1">
              <a:lnSpc>
                <a:spcPct val="80000"/>
              </a:lnSpc>
              <a:buFontTx/>
              <a:buNone/>
            </a:pPr>
            <a:r>
              <a:rPr lang="en-US" sz="2400" b="1" smtClean="0"/>
              <a:t>Remaining Offset   = $869</a:t>
            </a:r>
          </a:p>
          <a:p>
            <a:pPr lvl="2" eaLnBrk="1" hangingPunct="1">
              <a:lnSpc>
                <a:spcPct val="80000"/>
              </a:lnSpc>
            </a:pPr>
            <a:endParaRPr lang="en-US" b="1" smtClean="0"/>
          </a:p>
          <a:p>
            <a:pPr eaLnBrk="1" hangingPunct="1">
              <a:lnSpc>
                <a:spcPct val="80000"/>
              </a:lnSpc>
              <a:buFontTx/>
              <a:buNone/>
            </a:pPr>
            <a:endParaRPr lang="en-US" sz="2000" b="1" smtClean="0"/>
          </a:p>
        </p:txBody>
      </p:sp>
      <p:sp>
        <p:nvSpPr>
          <p:cNvPr id="81924"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81925" name="AutoShape 6">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81926" name="AutoShape 7">
            <a:hlinkClick r:id="rId3"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200" smtClean="0">
                <a:solidFill>
                  <a:srgbClr val="336600"/>
                </a:solidFill>
              </a:rPr>
              <a:t>Legislative Impacts on </a:t>
            </a:r>
            <a:br>
              <a:rPr lang="en-US" sz="3200" smtClean="0">
                <a:solidFill>
                  <a:srgbClr val="336600"/>
                </a:solidFill>
              </a:rPr>
            </a:br>
            <a:r>
              <a:rPr lang="en-US" sz="3200" smtClean="0">
                <a:solidFill>
                  <a:srgbClr val="336600"/>
                </a:solidFill>
              </a:rPr>
              <a:t>Disability Income (Con’t)</a:t>
            </a:r>
          </a:p>
        </p:txBody>
      </p:sp>
      <p:sp>
        <p:nvSpPr>
          <p:cNvPr id="9219" name="Rectangle 3"/>
          <p:cNvSpPr>
            <a:spLocks noGrp="1" noChangeArrowheads="1"/>
          </p:cNvSpPr>
          <p:nvPr>
            <p:ph type="body" idx="1"/>
          </p:nvPr>
        </p:nvSpPr>
        <p:spPr/>
        <p:txBody>
          <a:bodyPr/>
          <a:lstStyle/>
          <a:p>
            <a:pPr eaLnBrk="1" hangingPunct="1">
              <a:lnSpc>
                <a:spcPct val="80000"/>
              </a:lnSpc>
            </a:pPr>
            <a:r>
              <a:rPr lang="en-US" sz="1800" smtClean="0"/>
              <a:t>For members who retired on or before 9/24/1975, or who were in the service on that date, their retired pay based on disability is </a:t>
            </a:r>
            <a:r>
              <a:rPr lang="en-US" sz="1800" b="1" smtClean="0"/>
              <a:t>non-taxable</a:t>
            </a:r>
            <a:r>
              <a:rPr lang="en-US" sz="1800" smtClean="0"/>
              <a:t>.</a:t>
            </a:r>
          </a:p>
          <a:p>
            <a:pPr eaLnBrk="1" hangingPunct="1">
              <a:lnSpc>
                <a:spcPct val="80000"/>
              </a:lnSpc>
            </a:pPr>
            <a:endParaRPr lang="en-US" sz="1800" smtClean="0"/>
          </a:p>
          <a:p>
            <a:pPr eaLnBrk="1" hangingPunct="1">
              <a:lnSpc>
                <a:spcPct val="80000"/>
              </a:lnSpc>
            </a:pPr>
            <a:r>
              <a:rPr lang="en-US" sz="1800" smtClean="0"/>
              <a:t>Retired Pay can be </a:t>
            </a:r>
            <a:r>
              <a:rPr lang="en-US" sz="1800" b="1" smtClean="0"/>
              <a:t>non-taxable </a:t>
            </a:r>
            <a:r>
              <a:rPr lang="en-US" sz="1800" smtClean="0"/>
              <a:t>if the retirement paperwork submitted to DFAS states that the disability is a direct result of a combat-related injury.</a:t>
            </a:r>
          </a:p>
          <a:p>
            <a:pPr eaLnBrk="1" hangingPunct="1">
              <a:lnSpc>
                <a:spcPct val="80000"/>
              </a:lnSpc>
            </a:pPr>
            <a:endParaRPr lang="en-US" sz="1800" smtClean="0"/>
          </a:p>
          <a:p>
            <a:pPr eaLnBrk="1" hangingPunct="1">
              <a:lnSpc>
                <a:spcPct val="80000"/>
              </a:lnSpc>
            </a:pPr>
            <a:r>
              <a:rPr lang="en-US" sz="1800" smtClean="0"/>
              <a:t>Combat Related Special Compensation (CRSC) and Veterans Affairs (VA) Pay are </a:t>
            </a:r>
            <a:r>
              <a:rPr lang="en-US" sz="1800" b="1" smtClean="0"/>
              <a:t>non-taxable</a:t>
            </a:r>
            <a:r>
              <a:rPr lang="en-US" sz="1800" smtClean="0"/>
              <a:t>.  </a:t>
            </a:r>
          </a:p>
          <a:p>
            <a:pPr eaLnBrk="1" hangingPunct="1">
              <a:lnSpc>
                <a:spcPct val="80000"/>
              </a:lnSpc>
            </a:pPr>
            <a:endParaRPr lang="en-US" sz="1800" smtClean="0"/>
          </a:p>
          <a:p>
            <a:pPr eaLnBrk="1" hangingPunct="1">
              <a:lnSpc>
                <a:spcPct val="80000"/>
              </a:lnSpc>
            </a:pPr>
            <a:r>
              <a:rPr lang="en-US" sz="1800" smtClean="0"/>
              <a:t>Concurrent Retirement and Disability Pay (CRDP) is normally </a:t>
            </a:r>
            <a:r>
              <a:rPr lang="en-US" sz="1800" b="1" smtClean="0"/>
              <a:t>taxable</a:t>
            </a:r>
            <a:r>
              <a:rPr lang="en-US" sz="1800" smtClean="0"/>
              <a:t>, unless retired pay is non-taxable.  If that is the case, CRDP is also </a:t>
            </a:r>
            <a:r>
              <a:rPr lang="en-US" sz="1800" b="1" smtClean="0"/>
              <a:t>non-taxable</a:t>
            </a:r>
            <a:r>
              <a:rPr lang="en-US" sz="1800" smtClean="0"/>
              <a:t>.</a:t>
            </a:r>
          </a:p>
          <a:p>
            <a:pPr eaLnBrk="1" hangingPunct="1">
              <a:lnSpc>
                <a:spcPct val="80000"/>
              </a:lnSpc>
              <a:buFontTx/>
              <a:buNone/>
            </a:pPr>
            <a:endParaRPr lang="en-US" sz="1800" smtClean="0">
              <a:solidFill>
                <a:srgbClr val="FF0066"/>
              </a:solidFill>
            </a:endParaRPr>
          </a:p>
          <a:p>
            <a:pPr eaLnBrk="1" hangingPunct="1">
              <a:lnSpc>
                <a:spcPct val="80000"/>
              </a:lnSpc>
            </a:pPr>
            <a:r>
              <a:rPr lang="en-US" sz="1800" smtClean="0"/>
              <a:t>Visit the following website for more information on Taxable Income:</a:t>
            </a:r>
          </a:p>
          <a:p>
            <a:pPr lvl="1" eaLnBrk="1" hangingPunct="1">
              <a:lnSpc>
                <a:spcPct val="80000"/>
              </a:lnSpc>
            </a:pPr>
            <a:r>
              <a:rPr lang="en-US" sz="1800" smtClean="0">
                <a:hlinkClick r:id="rId2"/>
              </a:rPr>
              <a:t>Defense Finance and Accounting Service (DFAS)</a:t>
            </a:r>
            <a:endParaRPr lang="en-US" sz="1800" smtClean="0"/>
          </a:p>
          <a:p>
            <a:pPr lvl="1" eaLnBrk="1" hangingPunct="1">
              <a:lnSpc>
                <a:spcPct val="80000"/>
              </a:lnSpc>
            </a:pPr>
            <a:r>
              <a:rPr lang="en-US" sz="1800" smtClean="0">
                <a:hlinkClick r:id="rId3"/>
              </a:rPr>
              <a:t>Department of Defense</a:t>
            </a:r>
            <a:endParaRPr lang="en-US" sz="1800" smtClean="0"/>
          </a:p>
          <a:p>
            <a:pPr eaLnBrk="1" hangingPunct="1">
              <a:lnSpc>
                <a:spcPct val="80000"/>
              </a:lnSpc>
            </a:pPr>
            <a:endParaRPr lang="en-US" sz="1800" smtClean="0"/>
          </a:p>
          <a:p>
            <a:pPr eaLnBrk="1" hangingPunct="1">
              <a:lnSpc>
                <a:spcPct val="80000"/>
              </a:lnSpc>
              <a:buFontTx/>
              <a:buNone/>
            </a:pPr>
            <a:endParaRPr lang="en-US" sz="1400" smtClean="0"/>
          </a:p>
        </p:txBody>
      </p:sp>
      <p:sp>
        <p:nvSpPr>
          <p:cNvPr id="9220" name="AutoShape 4">
            <a:hlinkClick r:id="" action="ppaction://hlinkshowjump?jump=firstslide" highlightClick="1"/>
          </p:cNvPr>
          <p:cNvSpPr>
            <a:spLocks noChangeArrowheads="1"/>
          </p:cNvSpPr>
          <p:nvPr/>
        </p:nvSpPr>
        <p:spPr bwMode="auto">
          <a:xfrm>
            <a:off x="609600" y="5791200"/>
            <a:ext cx="838200" cy="609600"/>
          </a:xfrm>
          <a:prstGeom prst="actionButtonHome">
            <a:avLst/>
          </a:prstGeom>
          <a:solidFill>
            <a:srgbClr val="339966"/>
          </a:solidFill>
          <a:ln w="9525">
            <a:noFill/>
            <a:miter lim="800000"/>
            <a:headEnd/>
            <a:tailEnd/>
          </a:ln>
        </p:spPr>
        <p:txBody>
          <a:bodyPr wrap="none" anchor="ctr"/>
          <a:lstStyle/>
          <a:p>
            <a:endParaRPr lang="en-US"/>
          </a:p>
        </p:txBody>
      </p:sp>
      <p:sp>
        <p:nvSpPr>
          <p:cNvPr id="9221" name="AutoShape 5">
            <a:hlinkClick r:id="" action="ppaction://hlinkshowjump?jump=previousslide" highlightClick="1"/>
          </p:cNvPr>
          <p:cNvSpPr>
            <a:spLocks noChangeArrowheads="1"/>
          </p:cNvSpPr>
          <p:nvPr/>
        </p:nvSpPr>
        <p:spPr bwMode="auto">
          <a:xfrm>
            <a:off x="6858000" y="5791200"/>
            <a:ext cx="838200" cy="609600"/>
          </a:xfrm>
          <a:prstGeom prst="actionButtonBackPrevious">
            <a:avLst/>
          </a:prstGeom>
          <a:solidFill>
            <a:srgbClr val="339966"/>
          </a:solidFill>
          <a:ln w="9525">
            <a:noFill/>
            <a:miter lim="800000"/>
            <a:headEnd/>
            <a:tailEnd/>
          </a:ln>
        </p:spPr>
        <p:txBody>
          <a:bodyPr wrap="none" anchor="ctr"/>
          <a:lstStyle/>
          <a:p>
            <a:endParaRPr lang="en-US"/>
          </a:p>
        </p:txBody>
      </p:sp>
      <p:sp>
        <p:nvSpPr>
          <p:cNvPr id="9222" name="AutoShape 6">
            <a:hlinkClick r:id="" action="ppaction://hlinkshowjump?jump=nextslide" highlightClick="1"/>
          </p:cNvPr>
          <p:cNvSpPr>
            <a:spLocks noChangeArrowheads="1"/>
          </p:cNvSpPr>
          <p:nvPr/>
        </p:nvSpPr>
        <p:spPr bwMode="auto">
          <a:xfrm>
            <a:off x="7848600" y="57912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9223" name="Line 7"/>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Tree>
  </p:cSld>
  <p:clrMapOvr>
    <a:masterClrMapping/>
  </p:clrMapOvr>
  <p:transition advClick="0"/>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sz="3200" smtClean="0">
                <a:solidFill>
                  <a:srgbClr val="336600"/>
                </a:solidFill>
              </a:rPr>
              <a:t>Step 3:Phase-in Amount:</a:t>
            </a:r>
          </a:p>
        </p:txBody>
      </p:sp>
      <p:sp>
        <p:nvSpPr>
          <p:cNvPr id="82947"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z="2400" smtClean="0"/>
              <a:t>Multiply the Remaining Offset by the Phase-in Percent</a:t>
            </a:r>
          </a:p>
          <a:p>
            <a:pPr eaLnBrk="1" hangingPunct="1">
              <a:lnSpc>
                <a:spcPct val="90000"/>
              </a:lnSpc>
            </a:pPr>
            <a:r>
              <a:rPr lang="en-US" sz="2400" smtClean="0"/>
              <a:t>The Phase-in Percent is a set percentage for the given year, but will continue to escalate every year until 2014. In 2009 the rate is 84.88%.</a:t>
            </a:r>
          </a:p>
          <a:p>
            <a:pPr eaLnBrk="1" hangingPunct="1">
              <a:lnSpc>
                <a:spcPct val="90000"/>
              </a:lnSpc>
            </a:pPr>
            <a:endParaRPr lang="en-US" sz="2400" smtClean="0"/>
          </a:p>
          <a:p>
            <a:pPr lvl="2" eaLnBrk="1" hangingPunct="1">
              <a:lnSpc>
                <a:spcPct val="90000"/>
              </a:lnSpc>
            </a:pPr>
            <a:r>
              <a:rPr lang="en-US" sz="2000" smtClean="0"/>
              <a:t>Remaining offset x </a:t>
            </a:r>
            <a:r>
              <a:rPr lang="en-US" sz="2000" smtClean="0">
                <a:hlinkClick r:id="rId2" action="ppaction://hlinksldjump"/>
              </a:rPr>
              <a:t>Phase-in %</a:t>
            </a:r>
            <a:endParaRPr lang="en-US" sz="2000" smtClean="0"/>
          </a:p>
          <a:p>
            <a:pPr lvl="2" eaLnBrk="1" hangingPunct="1">
              <a:lnSpc>
                <a:spcPct val="90000"/>
              </a:lnSpc>
            </a:pPr>
            <a:endParaRPr lang="en-US" sz="2000" smtClean="0"/>
          </a:p>
          <a:p>
            <a:pPr lvl="2" eaLnBrk="1" hangingPunct="1">
              <a:lnSpc>
                <a:spcPct val="90000"/>
              </a:lnSpc>
            </a:pPr>
            <a:endParaRPr lang="en-US" sz="2000" smtClean="0"/>
          </a:p>
          <a:p>
            <a:pPr lvl="3" eaLnBrk="1" hangingPunct="1">
              <a:lnSpc>
                <a:spcPct val="90000"/>
              </a:lnSpc>
              <a:buFont typeface="Wingdings" pitchFamily="2" charset="2"/>
              <a:buChar char="Ø"/>
            </a:pPr>
            <a:r>
              <a:rPr lang="en-US" smtClean="0"/>
              <a:t>$869 x 0.9395 = $816.43</a:t>
            </a:r>
          </a:p>
        </p:txBody>
      </p:sp>
      <p:sp>
        <p:nvSpPr>
          <p:cNvPr id="8294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8294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82950" name="AutoShape 8">
            <a:hlinkClick r:id="" action="ppaction://hlinkshowjump?jump=nextslide" highlightClick="1"/>
          </p:cNvPr>
          <p:cNvSpPr>
            <a:spLocks noChangeArrowheads="1"/>
          </p:cNvSpPr>
          <p:nvPr/>
        </p:nvSpPr>
        <p:spPr bwMode="auto">
          <a:xfrm>
            <a:off x="7924800" y="59436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82951" name="AutoShape 7">
            <a:hlinkClick r:id="rId3"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sz="3200" smtClean="0">
                <a:solidFill>
                  <a:srgbClr val="336600"/>
                </a:solidFill>
              </a:rPr>
              <a:t>Step 4:CRDP Entitlement :</a:t>
            </a:r>
          </a:p>
        </p:txBody>
      </p:sp>
      <p:sp>
        <p:nvSpPr>
          <p:cNvPr id="83971" name="Rectangle 3"/>
          <p:cNvSpPr>
            <a:spLocks noGrp="1" noChangeArrowheads="1"/>
          </p:cNvSpPr>
          <p:nvPr>
            <p:ph type="body" idx="1"/>
          </p:nvPr>
        </p:nvSpPr>
        <p:spPr>
          <a:xfrm>
            <a:off x="457200" y="1600200"/>
            <a:ext cx="8229600" cy="3505200"/>
          </a:xfrm>
        </p:spPr>
        <p:txBody>
          <a:bodyPr/>
          <a:lstStyle/>
          <a:p>
            <a:pPr eaLnBrk="1" hangingPunct="1">
              <a:buFontTx/>
              <a:buNone/>
            </a:pPr>
            <a:r>
              <a:rPr lang="en-US" sz="2400" smtClean="0"/>
              <a:t>In order to calculate CRDP Entitlement add the CRDP Table Rate amount to the Phase-in Amount.</a:t>
            </a:r>
          </a:p>
          <a:p>
            <a:pPr eaLnBrk="1" hangingPunct="1">
              <a:buFontTx/>
              <a:buNone/>
            </a:pPr>
            <a:endParaRPr lang="en-US" sz="800" smtClean="0"/>
          </a:p>
          <a:p>
            <a:pPr lvl="2" eaLnBrk="1" hangingPunct="1"/>
            <a:r>
              <a:rPr lang="en-US" sz="1800" smtClean="0"/>
              <a:t>CRDP Table Rate Amount + Phase-in Amount</a:t>
            </a:r>
          </a:p>
          <a:p>
            <a:pPr lvl="2" eaLnBrk="1" hangingPunct="1">
              <a:buFontTx/>
              <a:buNone/>
            </a:pPr>
            <a:endParaRPr lang="en-US" sz="1800" smtClean="0"/>
          </a:p>
          <a:p>
            <a:pPr lvl="3" eaLnBrk="1" hangingPunct="1">
              <a:buFont typeface="Wingdings" pitchFamily="2" charset="2"/>
              <a:buChar char="Ø"/>
            </a:pPr>
            <a:r>
              <a:rPr lang="en-US" sz="1800" smtClean="0"/>
              <a:t>$100 + $816.43 = $916.43</a:t>
            </a:r>
          </a:p>
          <a:p>
            <a:pPr lvl="3" eaLnBrk="1" hangingPunct="1">
              <a:buFont typeface="Wingdings" pitchFamily="2" charset="2"/>
              <a:buChar char="Ø"/>
            </a:pPr>
            <a:endParaRPr lang="en-US" sz="1800" smtClean="0"/>
          </a:p>
          <a:p>
            <a:pPr eaLnBrk="1" hangingPunct="1">
              <a:buFontTx/>
              <a:buNone/>
            </a:pPr>
            <a:r>
              <a:rPr lang="en-US" sz="2400" b="1" smtClean="0"/>
              <a:t>Total CRDP Entitlement: 	$916.43</a:t>
            </a:r>
          </a:p>
          <a:p>
            <a:pPr lvl="3" eaLnBrk="1" hangingPunct="1">
              <a:buFont typeface="Wingdings" pitchFamily="2" charset="2"/>
              <a:buNone/>
            </a:pPr>
            <a:endParaRPr lang="en-US" sz="2400" b="1" smtClean="0"/>
          </a:p>
        </p:txBody>
      </p:sp>
      <p:sp>
        <p:nvSpPr>
          <p:cNvPr id="83972"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83973" name="Rectangle 6"/>
          <p:cNvSpPr>
            <a:spLocks noChangeArrowheads="1"/>
          </p:cNvSpPr>
          <p:nvPr/>
        </p:nvSpPr>
        <p:spPr bwMode="auto">
          <a:xfrm>
            <a:off x="0" y="2595563"/>
            <a:ext cx="9144000" cy="0"/>
          </a:xfrm>
          <a:prstGeom prst="rect">
            <a:avLst/>
          </a:prstGeom>
          <a:noFill/>
          <a:ln w="9525">
            <a:noFill/>
            <a:miter lim="800000"/>
            <a:headEnd/>
            <a:tailEnd/>
          </a:ln>
        </p:spPr>
        <p:txBody>
          <a:bodyPr wrap="none" anchor="ctr">
            <a:spAutoFit/>
          </a:bodyPr>
          <a:lstStyle/>
          <a:p>
            <a:endParaRPr lang="en-US"/>
          </a:p>
        </p:txBody>
      </p:sp>
      <p:sp>
        <p:nvSpPr>
          <p:cNvPr id="83974" name="AutoShape 8">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83975"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sz="3200" smtClean="0">
                <a:solidFill>
                  <a:srgbClr val="336600"/>
                </a:solidFill>
              </a:rPr>
              <a:t>Step 5: Maximum CRDP Award Amount:</a:t>
            </a:r>
          </a:p>
        </p:txBody>
      </p:sp>
      <p:sp>
        <p:nvSpPr>
          <p:cNvPr id="84995" name="Rectangle 3"/>
          <p:cNvSpPr>
            <a:spLocks noGrp="1" noChangeArrowheads="1"/>
          </p:cNvSpPr>
          <p:nvPr>
            <p:ph type="body" idx="1"/>
          </p:nvPr>
        </p:nvSpPr>
        <p:spPr/>
        <p:txBody>
          <a:bodyPr/>
          <a:lstStyle/>
          <a:p>
            <a:pPr eaLnBrk="1" hangingPunct="1">
              <a:buFontTx/>
              <a:buNone/>
            </a:pPr>
            <a:r>
              <a:rPr lang="en-US" sz="2400" smtClean="0"/>
              <a:t>The maximum CRDP Award is calculated by subtracting Net Retired Pay by Retired Pay Based on YOS.  The CRDP received cannot exceed this amount.</a:t>
            </a:r>
          </a:p>
          <a:p>
            <a:pPr eaLnBrk="1" hangingPunct="1">
              <a:buFontTx/>
              <a:buNone/>
            </a:pPr>
            <a:endParaRPr lang="en-US" sz="2400" smtClean="0"/>
          </a:p>
          <a:p>
            <a:pPr lvl="1" eaLnBrk="1" hangingPunct="1">
              <a:buFontTx/>
              <a:buChar char="•"/>
            </a:pPr>
            <a:r>
              <a:rPr lang="en-US" sz="2000" smtClean="0"/>
              <a:t>Retired Pay Based on YOS – Net Retired Pay</a:t>
            </a:r>
          </a:p>
          <a:p>
            <a:pPr lvl="1" eaLnBrk="1" hangingPunct="1">
              <a:buFontTx/>
              <a:buChar char="•"/>
            </a:pPr>
            <a:endParaRPr lang="en-US" sz="2000" smtClean="0"/>
          </a:p>
          <a:p>
            <a:pPr lvl="2" eaLnBrk="1" hangingPunct="1">
              <a:buFont typeface="Wingdings" pitchFamily="2" charset="2"/>
              <a:buChar char="Ø"/>
            </a:pPr>
            <a:r>
              <a:rPr lang="en-US" sz="1800" smtClean="0"/>
              <a:t>$2,226 - $1,257 = $969</a:t>
            </a:r>
          </a:p>
          <a:p>
            <a:pPr lvl="2" eaLnBrk="1" hangingPunct="1">
              <a:buFont typeface="Wingdings" pitchFamily="2" charset="2"/>
              <a:buChar char="Ø"/>
            </a:pPr>
            <a:endParaRPr lang="en-US" sz="1800" smtClean="0"/>
          </a:p>
          <a:p>
            <a:pPr lvl="2" eaLnBrk="1" hangingPunct="1">
              <a:buFont typeface="Wingdings" pitchFamily="2" charset="2"/>
              <a:buNone/>
            </a:pPr>
            <a:r>
              <a:rPr lang="en-US" b="1" smtClean="0"/>
              <a:t>Maximum CRDP Award: $969</a:t>
            </a:r>
          </a:p>
        </p:txBody>
      </p:sp>
      <p:sp>
        <p:nvSpPr>
          <p:cNvPr id="84996"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84997" name="AutoShape 6">
            <a:hlinkClick r:id="" action="ppaction://hlinkshowjump?jump=nextslide" highlightClick="1"/>
          </p:cNvPr>
          <p:cNvSpPr>
            <a:spLocks noChangeArrowheads="1"/>
          </p:cNvSpPr>
          <p:nvPr/>
        </p:nvSpPr>
        <p:spPr bwMode="auto">
          <a:xfrm>
            <a:off x="6477000" y="57912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a:t>
            </a:r>
          </a:p>
          <a:p>
            <a:pPr algn="ctr"/>
            <a:r>
              <a:rPr lang="en-US"/>
              <a:t>Compensation</a:t>
            </a:r>
          </a:p>
        </p:txBody>
      </p:sp>
      <p:sp>
        <p:nvSpPr>
          <p:cNvPr id="84998"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sz="3200" smtClean="0">
                <a:solidFill>
                  <a:srgbClr val="336600"/>
                </a:solidFill>
              </a:rPr>
              <a:t>Step 6: Total Monthly Pay:</a:t>
            </a:r>
          </a:p>
        </p:txBody>
      </p:sp>
      <p:sp>
        <p:nvSpPr>
          <p:cNvPr id="86019" name="Rectangle 3"/>
          <p:cNvSpPr>
            <a:spLocks noGrp="1" noChangeArrowheads="1"/>
          </p:cNvSpPr>
          <p:nvPr>
            <p:ph type="body" idx="1"/>
          </p:nvPr>
        </p:nvSpPr>
        <p:spPr/>
        <p:txBody>
          <a:bodyPr/>
          <a:lstStyle/>
          <a:p>
            <a:pPr eaLnBrk="1" hangingPunct="1">
              <a:buFontTx/>
              <a:buNone/>
            </a:pPr>
            <a:r>
              <a:rPr lang="en-US" sz="2400" smtClean="0"/>
              <a:t>The Total Monthly Pay is the sum of retired disability compensations and VA pay</a:t>
            </a:r>
          </a:p>
          <a:p>
            <a:pPr eaLnBrk="1" hangingPunct="1">
              <a:buFontTx/>
              <a:buNone/>
            </a:pPr>
            <a:endParaRPr lang="en-US" sz="2400" smtClean="0"/>
          </a:p>
          <a:p>
            <a:pPr lvl="2" eaLnBrk="1" hangingPunct="1"/>
            <a:r>
              <a:rPr lang="en-US" sz="2000" smtClean="0">
                <a:hlinkClick r:id="rId2"/>
              </a:rPr>
              <a:t>VA Pay</a:t>
            </a:r>
            <a:r>
              <a:rPr lang="en-US" sz="2000" smtClean="0"/>
              <a:t>		$   969.00</a:t>
            </a:r>
          </a:p>
          <a:p>
            <a:pPr lvl="2" eaLnBrk="1" hangingPunct="1"/>
            <a:r>
              <a:rPr lang="en-US" sz="2000" smtClean="0"/>
              <a:t>Net Retired Pay	$ 1,257.00</a:t>
            </a:r>
          </a:p>
          <a:p>
            <a:pPr lvl="2" eaLnBrk="1" hangingPunct="1"/>
            <a:r>
              <a:rPr lang="en-US" sz="2000" smtClean="0"/>
              <a:t>CRDP Entitlement	$    916.43  </a:t>
            </a:r>
          </a:p>
          <a:p>
            <a:pPr lvl="2" eaLnBrk="1" hangingPunct="1">
              <a:buFontTx/>
              <a:buNone/>
            </a:pPr>
            <a:r>
              <a:rPr lang="en-US" sz="2000" smtClean="0"/>
              <a:t>				--------------</a:t>
            </a:r>
          </a:p>
          <a:p>
            <a:pPr lvl="2" eaLnBrk="1" hangingPunct="1">
              <a:buFont typeface="Wingdings" pitchFamily="2" charset="2"/>
              <a:buNone/>
            </a:pPr>
            <a:r>
              <a:rPr lang="en-US" b="1" smtClean="0"/>
              <a:t>Total Monthly Pay: $3,142.43</a:t>
            </a:r>
          </a:p>
        </p:txBody>
      </p:sp>
      <p:sp>
        <p:nvSpPr>
          <p:cNvPr id="8602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86021" name="AutoShape 6">
            <a:hlinkClick r:id="" action="ppaction://hlinkshowjump?jump=nextslide" highlightClick="1"/>
          </p:cNvPr>
          <p:cNvSpPr>
            <a:spLocks noChangeArrowheads="1"/>
          </p:cNvSpPr>
          <p:nvPr/>
        </p:nvSpPr>
        <p:spPr bwMode="auto">
          <a:xfrm>
            <a:off x="6096000" y="5867400"/>
            <a:ext cx="2819400" cy="838200"/>
          </a:xfrm>
          <a:prstGeom prst="actionButtonBlank">
            <a:avLst/>
          </a:prstGeom>
          <a:solidFill>
            <a:srgbClr val="339966"/>
          </a:solidFill>
          <a:ln w="9525">
            <a:noFill/>
            <a:miter lim="800000"/>
            <a:headEnd/>
            <a:tailEnd/>
          </a:ln>
        </p:spPr>
        <p:txBody>
          <a:bodyPr wrap="none" anchor="ctr"/>
          <a:lstStyle/>
          <a:p>
            <a:pPr algn="ctr"/>
            <a:r>
              <a:rPr lang="en-US"/>
              <a:t>Compare to Total Monthly </a:t>
            </a:r>
          </a:p>
          <a:p>
            <a:pPr algn="ctr"/>
            <a:r>
              <a:rPr lang="en-US"/>
              <a:t>Compensation with CRSC</a:t>
            </a:r>
          </a:p>
        </p:txBody>
      </p:sp>
      <p:sp>
        <p:nvSpPr>
          <p:cNvPr id="86022" name="AutoShape 7">
            <a:hlinkClick r:id="rId3" highlightClick="1"/>
          </p:cNvPr>
          <p:cNvSpPr>
            <a:spLocks noChangeArrowheads="1"/>
          </p:cNvSpPr>
          <p:nvPr/>
        </p:nvSpPr>
        <p:spPr bwMode="auto">
          <a:xfrm>
            <a:off x="2971800" y="5562600"/>
            <a:ext cx="2743200" cy="1143000"/>
          </a:xfrm>
          <a:prstGeom prst="actionButtonBlank">
            <a:avLst/>
          </a:prstGeom>
          <a:solidFill>
            <a:srgbClr val="00CC66"/>
          </a:solidFill>
          <a:ln w="9525">
            <a:noFill/>
            <a:miter lim="800000"/>
            <a:headEnd/>
            <a:tailEnd/>
          </a:ln>
        </p:spPr>
        <p:txBody>
          <a:bodyPr wrap="none" anchor="ctr"/>
          <a:lstStyle/>
          <a:p>
            <a:pPr algn="ctr"/>
            <a:r>
              <a:rPr lang="en-US" sz="2000"/>
              <a:t>Click Here to Enter</a:t>
            </a:r>
          </a:p>
          <a:p>
            <a:pPr algn="ctr"/>
            <a:r>
              <a:rPr lang="en-US" sz="2000"/>
              <a:t>Personal Disability</a:t>
            </a:r>
          </a:p>
          <a:p>
            <a:pPr algn="ctr"/>
            <a:r>
              <a:rPr lang="en-US" sz="2000"/>
              <a:t>Ratings!</a:t>
            </a:r>
          </a:p>
        </p:txBody>
      </p:sp>
      <p:sp>
        <p:nvSpPr>
          <p:cNvPr id="86023" name="AutoShape 7">
            <a:hlinkClick r:id="rId4"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en-US" smtClean="0">
                <a:solidFill>
                  <a:srgbClr val="336600"/>
                </a:solidFill>
              </a:rPr>
              <a:t>CRSC vs. CRDP </a:t>
            </a:r>
          </a:p>
        </p:txBody>
      </p:sp>
      <p:sp>
        <p:nvSpPr>
          <p:cNvPr id="87043" name="Rectangle 3"/>
          <p:cNvSpPr>
            <a:spLocks noGrp="1" noChangeArrowheads="1"/>
          </p:cNvSpPr>
          <p:nvPr>
            <p:ph type="body" sz="half" idx="1"/>
          </p:nvPr>
        </p:nvSpPr>
        <p:spPr>
          <a:xfrm>
            <a:off x="457200" y="3886200"/>
            <a:ext cx="4038600" cy="2011363"/>
          </a:xfrm>
        </p:spPr>
        <p:txBody>
          <a:bodyPr/>
          <a:lstStyle/>
          <a:p>
            <a:pPr algn="ctr" eaLnBrk="1" hangingPunct="1">
              <a:buFontTx/>
              <a:buNone/>
            </a:pPr>
            <a:r>
              <a:rPr lang="en-US" sz="2400" b="1" smtClean="0">
                <a:solidFill>
                  <a:srgbClr val="336600"/>
                </a:solidFill>
              </a:rPr>
              <a:t>Total Monthly </a:t>
            </a:r>
          </a:p>
          <a:p>
            <a:pPr algn="ctr" eaLnBrk="1" hangingPunct="1">
              <a:buFontTx/>
              <a:buNone/>
            </a:pPr>
            <a:r>
              <a:rPr lang="en-US" sz="2400" b="1" smtClean="0">
                <a:solidFill>
                  <a:srgbClr val="336600"/>
                </a:solidFill>
              </a:rPr>
              <a:t>Compensation </a:t>
            </a:r>
          </a:p>
          <a:p>
            <a:pPr algn="ctr" eaLnBrk="1" hangingPunct="1">
              <a:buFontTx/>
              <a:buNone/>
            </a:pPr>
            <a:r>
              <a:rPr lang="en-US" sz="2400" b="1" smtClean="0">
                <a:solidFill>
                  <a:srgbClr val="336600"/>
                </a:solidFill>
              </a:rPr>
              <a:t>with CRSC:</a:t>
            </a:r>
            <a:endParaRPr lang="en-US" sz="2400" smtClean="0"/>
          </a:p>
          <a:p>
            <a:pPr algn="ctr" eaLnBrk="1" hangingPunct="1">
              <a:buFontTx/>
              <a:buNone/>
            </a:pPr>
            <a:r>
              <a:rPr lang="en-US" sz="3200" b="1" smtClean="0"/>
              <a:t>$3,195</a:t>
            </a:r>
            <a:endParaRPr lang="en-US" sz="3200" smtClean="0"/>
          </a:p>
        </p:txBody>
      </p:sp>
      <p:sp>
        <p:nvSpPr>
          <p:cNvPr id="87044" name="Rectangle 4"/>
          <p:cNvSpPr>
            <a:spLocks noGrp="1" noChangeArrowheads="1"/>
          </p:cNvSpPr>
          <p:nvPr>
            <p:ph type="body" sz="half" idx="2"/>
          </p:nvPr>
        </p:nvSpPr>
        <p:spPr>
          <a:xfrm>
            <a:off x="4648200" y="3886200"/>
            <a:ext cx="4038600" cy="2011363"/>
          </a:xfrm>
        </p:spPr>
        <p:txBody>
          <a:bodyPr/>
          <a:lstStyle/>
          <a:p>
            <a:pPr algn="ctr" eaLnBrk="1" hangingPunct="1">
              <a:buFontTx/>
              <a:buNone/>
            </a:pPr>
            <a:r>
              <a:rPr lang="en-US" sz="2400" b="1" smtClean="0">
                <a:solidFill>
                  <a:srgbClr val="336600"/>
                </a:solidFill>
              </a:rPr>
              <a:t>Total Monthly </a:t>
            </a:r>
          </a:p>
          <a:p>
            <a:pPr algn="ctr" eaLnBrk="1" hangingPunct="1">
              <a:buFontTx/>
              <a:buNone/>
            </a:pPr>
            <a:r>
              <a:rPr lang="en-US" sz="2400" b="1" smtClean="0">
                <a:solidFill>
                  <a:srgbClr val="336600"/>
                </a:solidFill>
              </a:rPr>
              <a:t>Compensation </a:t>
            </a:r>
          </a:p>
          <a:p>
            <a:pPr algn="ctr" eaLnBrk="1" hangingPunct="1">
              <a:buFontTx/>
              <a:buNone/>
            </a:pPr>
            <a:r>
              <a:rPr lang="en-US" sz="2400" b="1" smtClean="0">
                <a:solidFill>
                  <a:srgbClr val="336600"/>
                </a:solidFill>
              </a:rPr>
              <a:t>with CRDP:</a:t>
            </a:r>
            <a:endParaRPr lang="en-US" sz="2400" smtClean="0"/>
          </a:p>
          <a:p>
            <a:pPr algn="ctr" eaLnBrk="1" hangingPunct="1">
              <a:buFontTx/>
              <a:buNone/>
            </a:pPr>
            <a:r>
              <a:rPr lang="en-US" sz="3200" b="1" smtClean="0"/>
              <a:t>$3,142.43</a:t>
            </a:r>
          </a:p>
        </p:txBody>
      </p:sp>
      <p:sp>
        <p:nvSpPr>
          <p:cNvPr id="87045"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87046" name="Text Box 6"/>
          <p:cNvSpPr txBox="1">
            <a:spLocks noChangeArrowheads="1"/>
          </p:cNvSpPr>
          <p:nvPr/>
        </p:nvSpPr>
        <p:spPr bwMode="auto">
          <a:xfrm>
            <a:off x="304800" y="1676400"/>
            <a:ext cx="8458200" cy="1552575"/>
          </a:xfrm>
          <a:prstGeom prst="rect">
            <a:avLst/>
          </a:prstGeom>
          <a:noFill/>
          <a:ln w="9525">
            <a:noFill/>
            <a:miter lim="800000"/>
            <a:headEnd/>
            <a:tailEnd/>
          </a:ln>
        </p:spPr>
        <p:txBody>
          <a:bodyPr>
            <a:spAutoFit/>
          </a:bodyPr>
          <a:lstStyle/>
          <a:p>
            <a:r>
              <a:rPr lang="en-US" sz="2400"/>
              <a:t>Once you have calculated Total Monthly Compensation for both methods, you can better determine which will be the best option for you. When making your decision, remember to factor in the tax implications mentioned in the </a:t>
            </a:r>
            <a:r>
              <a:rPr lang="en-US" sz="2400">
                <a:hlinkClick r:id="rId2" action="ppaction://hlinksldjump"/>
              </a:rPr>
              <a:t>Disclaimers</a:t>
            </a:r>
            <a:r>
              <a:rPr lang="en-US" sz="2400"/>
              <a:t>.</a:t>
            </a:r>
          </a:p>
        </p:txBody>
      </p:sp>
      <p:sp>
        <p:nvSpPr>
          <p:cNvPr id="87047" name="AutoShape 9">
            <a:hlinkClick r:id="rId3" highlightClick="1"/>
          </p:cNvPr>
          <p:cNvSpPr>
            <a:spLocks noChangeArrowheads="1"/>
          </p:cNvSpPr>
          <p:nvPr/>
        </p:nvSpPr>
        <p:spPr bwMode="auto">
          <a:xfrm>
            <a:off x="3276600" y="5791200"/>
            <a:ext cx="2286000" cy="10668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87048" name="AutoShape 7">
            <a:hlinkClick r:id="rId4"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smtClean="0">
                <a:solidFill>
                  <a:srgbClr val="336600"/>
                </a:solidFill>
              </a:rPr>
              <a:t>Situation</a:t>
            </a:r>
          </a:p>
        </p:txBody>
      </p:sp>
      <p:sp>
        <p:nvSpPr>
          <p:cNvPr id="88067" name="Rectangle 3"/>
          <p:cNvSpPr>
            <a:spLocks noGrp="1" noChangeArrowheads="1"/>
          </p:cNvSpPr>
          <p:nvPr>
            <p:ph type="body" idx="1"/>
          </p:nvPr>
        </p:nvSpPr>
        <p:spPr>
          <a:xfrm>
            <a:off x="457200" y="1524000"/>
            <a:ext cx="8229600" cy="2286000"/>
          </a:xfrm>
        </p:spPr>
        <p:txBody>
          <a:bodyPr/>
          <a:lstStyle/>
          <a:p>
            <a:pPr algn="ctr" eaLnBrk="1" hangingPunct="1">
              <a:lnSpc>
                <a:spcPct val="80000"/>
              </a:lnSpc>
              <a:buFontTx/>
              <a:buNone/>
            </a:pPr>
            <a:r>
              <a:rPr lang="en-US" sz="2400" smtClean="0"/>
              <a:t>I am a Master Sergeant (E8) with 21 years of service, a spouse and two children. I enlisted in January 1988 and retired in January 2009. I was injured while deployed to a combat zone. My military disability rating and VA rating is 70%, 50% of which is combat related. What are my estimated earnings from military and VA? Will it be more beneficial for me to receive CRSC or CRDP?</a:t>
            </a:r>
          </a:p>
          <a:p>
            <a:pPr algn="ctr" eaLnBrk="1" hangingPunct="1">
              <a:lnSpc>
                <a:spcPct val="80000"/>
              </a:lnSpc>
              <a:buFontTx/>
              <a:buNone/>
            </a:pPr>
            <a:endParaRPr lang="en-US" sz="2400" smtClean="0"/>
          </a:p>
        </p:txBody>
      </p:sp>
      <p:sp>
        <p:nvSpPr>
          <p:cNvPr id="8806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88069" name="AutoShape 5">
            <a:hlinkClick r:id="" action="ppaction://hlinkshowjump?jump=nextslide" highlightClick="1"/>
          </p:cNvPr>
          <p:cNvSpPr>
            <a:spLocks noChangeArrowheads="1"/>
          </p:cNvSpPr>
          <p:nvPr/>
        </p:nvSpPr>
        <p:spPr bwMode="auto">
          <a:xfrm>
            <a:off x="5334000" y="4114800"/>
            <a:ext cx="3200400" cy="838200"/>
          </a:xfrm>
          <a:prstGeom prst="actionButtonBlank">
            <a:avLst/>
          </a:prstGeom>
          <a:solidFill>
            <a:srgbClr val="339966"/>
          </a:solidFill>
          <a:ln w="9525">
            <a:noFill/>
            <a:miter lim="800000"/>
            <a:headEnd/>
            <a:tailEnd/>
          </a:ln>
        </p:spPr>
        <p:txBody>
          <a:bodyPr wrap="none" anchor="ctr"/>
          <a:lstStyle/>
          <a:p>
            <a:pPr algn="ctr"/>
            <a:r>
              <a:rPr lang="en-US"/>
              <a:t>Go to CRSC Calculations</a:t>
            </a:r>
          </a:p>
        </p:txBody>
      </p:sp>
      <p:sp>
        <p:nvSpPr>
          <p:cNvPr id="88070" name="AutoShape 8">
            <a:hlinkClick r:id="" action="ppaction://noaction" highlightClick="1"/>
          </p:cNvPr>
          <p:cNvSpPr>
            <a:spLocks noChangeArrowheads="1"/>
          </p:cNvSpPr>
          <p:nvPr/>
        </p:nvSpPr>
        <p:spPr bwMode="auto">
          <a:xfrm>
            <a:off x="5334000" y="5029200"/>
            <a:ext cx="3200400" cy="838200"/>
          </a:xfrm>
          <a:prstGeom prst="actionButtonBlank">
            <a:avLst/>
          </a:prstGeom>
          <a:solidFill>
            <a:srgbClr val="339966"/>
          </a:solidFill>
          <a:ln w="9525">
            <a:noFill/>
            <a:miter lim="800000"/>
            <a:headEnd/>
            <a:tailEnd/>
          </a:ln>
        </p:spPr>
        <p:txBody>
          <a:bodyPr wrap="none" anchor="ctr"/>
          <a:lstStyle/>
          <a:p>
            <a:pPr algn="ctr"/>
            <a:r>
              <a:rPr lang="en-US"/>
              <a:t>Go to CRDP Calculations</a:t>
            </a:r>
          </a:p>
        </p:txBody>
      </p:sp>
      <p:sp>
        <p:nvSpPr>
          <p:cNvPr id="88071" name="AutoShape 7">
            <a:hlinkClick r:id="rId2" action="ppaction://hlinksldjump" highlightClick="1"/>
          </p:cNvPr>
          <p:cNvSpPr>
            <a:spLocks noChangeArrowheads="1"/>
          </p:cNvSpPr>
          <p:nvPr/>
        </p:nvSpPr>
        <p:spPr bwMode="auto">
          <a:xfrm>
            <a:off x="533400" y="48006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sz="3200" smtClean="0">
                <a:solidFill>
                  <a:srgbClr val="336600"/>
                </a:solidFill>
              </a:rPr>
              <a:t>Step 1: Compute basic pay for retirement purposes by using High 36 Average:</a:t>
            </a:r>
          </a:p>
        </p:txBody>
      </p:sp>
      <p:sp>
        <p:nvSpPr>
          <p:cNvPr id="89091" name="Rectangle 3"/>
          <p:cNvSpPr>
            <a:spLocks noGrp="1" noChangeArrowheads="1"/>
          </p:cNvSpPr>
          <p:nvPr>
            <p:ph type="body" idx="1"/>
          </p:nvPr>
        </p:nvSpPr>
        <p:spPr>
          <a:xfrm>
            <a:off x="457200" y="1600200"/>
            <a:ext cx="8229600" cy="3352800"/>
          </a:xfrm>
        </p:spPr>
        <p:txBody>
          <a:bodyPr/>
          <a:lstStyle/>
          <a:p>
            <a:pPr eaLnBrk="1" hangingPunct="1">
              <a:lnSpc>
                <a:spcPct val="80000"/>
              </a:lnSpc>
              <a:buFontTx/>
              <a:buNone/>
            </a:pPr>
            <a:r>
              <a:rPr lang="en-US" sz="2000" smtClean="0"/>
              <a:t>High 36 is the average of the high 36 paid months of service. In this example, the paid amounts are from 2007, 2008 and 2009 military basic pay tables.  Click on the links to view the tables.</a:t>
            </a:r>
          </a:p>
          <a:p>
            <a:pPr eaLnBrk="1" hangingPunct="1">
              <a:lnSpc>
                <a:spcPct val="80000"/>
              </a:lnSpc>
              <a:buFontTx/>
              <a:buNone/>
            </a:pPr>
            <a:endParaRPr lang="en-US" sz="2000" smtClean="0"/>
          </a:p>
          <a:p>
            <a:pPr eaLnBrk="1" hangingPunct="1">
              <a:lnSpc>
                <a:spcPct val="80000"/>
              </a:lnSpc>
              <a:buFontTx/>
              <a:buNone/>
            </a:pPr>
            <a:r>
              <a:rPr lang="en-US" sz="1800" smtClean="0"/>
              <a:t>Add the 36 highest paid months and divide the total by 36:</a:t>
            </a:r>
          </a:p>
          <a:p>
            <a:pPr eaLnBrk="1" hangingPunct="1">
              <a:lnSpc>
                <a:spcPct val="80000"/>
              </a:lnSpc>
            </a:pPr>
            <a:r>
              <a:rPr lang="en-US" sz="1800" smtClean="0"/>
              <a:t>E8 for 12 months in </a:t>
            </a:r>
            <a:r>
              <a:rPr lang="en-US" sz="1800" smtClean="0">
                <a:hlinkClick r:id="rId2"/>
              </a:rPr>
              <a:t>2007</a:t>
            </a:r>
            <a:r>
              <a:rPr lang="en-US" sz="1800" smtClean="0"/>
              <a:t>:	$4,051.80 x 12 =	$48,621.60</a:t>
            </a:r>
          </a:p>
          <a:p>
            <a:pPr eaLnBrk="1" hangingPunct="1">
              <a:lnSpc>
                <a:spcPct val="80000"/>
              </a:lnSpc>
            </a:pPr>
            <a:r>
              <a:rPr lang="en-US" sz="1800" smtClean="0"/>
              <a:t>E8 for 12 months in </a:t>
            </a:r>
            <a:r>
              <a:rPr lang="en-US" sz="1800" smtClean="0">
                <a:hlinkClick r:id="rId3"/>
              </a:rPr>
              <a:t>2008</a:t>
            </a:r>
            <a:r>
              <a:rPr lang="en-US" sz="1800" smtClean="0"/>
              <a:t>:	$4,193.70 x 12 =	$50,324.40</a:t>
            </a:r>
          </a:p>
          <a:p>
            <a:pPr eaLnBrk="1" hangingPunct="1">
              <a:lnSpc>
                <a:spcPct val="80000"/>
              </a:lnSpc>
            </a:pPr>
            <a:r>
              <a:rPr lang="en-US" sz="1800" smtClean="0"/>
              <a:t>E8 for 12 months in </a:t>
            </a:r>
            <a:r>
              <a:rPr lang="en-US" sz="1800" smtClean="0">
                <a:hlinkClick r:id="rId4"/>
              </a:rPr>
              <a:t>2009</a:t>
            </a:r>
            <a:r>
              <a:rPr lang="en-US" sz="1800" smtClean="0"/>
              <a:t>:	$4,474.80 x 12 =	$53,697.60</a:t>
            </a:r>
          </a:p>
          <a:p>
            <a:pPr eaLnBrk="1" hangingPunct="1">
              <a:lnSpc>
                <a:spcPct val="80000"/>
              </a:lnSpc>
              <a:buFontTx/>
              <a:buNone/>
            </a:pPr>
            <a:r>
              <a:rPr lang="en-US" sz="1800" smtClean="0"/>
              <a:t>                                                           		--------------						             $152.643.60 / 36 = </a:t>
            </a:r>
          </a:p>
          <a:p>
            <a:pPr eaLnBrk="1" hangingPunct="1">
              <a:lnSpc>
                <a:spcPct val="80000"/>
              </a:lnSpc>
              <a:buFontTx/>
              <a:buNone/>
            </a:pPr>
            <a:endParaRPr lang="en-US" sz="1800" b="1" smtClean="0"/>
          </a:p>
          <a:p>
            <a:pPr eaLnBrk="1" hangingPunct="1">
              <a:lnSpc>
                <a:spcPct val="80000"/>
              </a:lnSpc>
              <a:buFontTx/>
              <a:buNone/>
            </a:pPr>
            <a:r>
              <a:rPr lang="en-US" sz="2000" b="1" smtClean="0"/>
              <a:t>High 36 Average:	             			$4,240.10</a:t>
            </a:r>
          </a:p>
        </p:txBody>
      </p:sp>
      <p:sp>
        <p:nvSpPr>
          <p:cNvPr id="89092" name="AutoShape 5">
            <a:hlinkClick r:id="" action="ppaction://hlinkshowjump?jump=nextslide" highlightClick="1"/>
          </p:cNvPr>
          <p:cNvSpPr>
            <a:spLocks noChangeArrowheads="1"/>
          </p:cNvSpPr>
          <p:nvPr/>
        </p:nvSpPr>
        <p:spPr bwMode="auto">
          <a:xfrm>
            <a:off x="7772400" y="57150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89093"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89094" name="AutoShape 7">
            <a:hlinkClick r:id="rId5"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en-US" sz="3200" smtClean="0">
                <a:solidFill>
                  <a:srgbClr val="336600"/>
                </a:solidFill>
              </a:rPr>
              <a:t>Step 2: Compute Retired Pay</a:t>
            </a:r>
          </a:p>
        </p:txBody>
      </p:sp>
      <p:sp>
        <p:nvSpPr>
          <p:cNvPr id="90115" name="Rectangle 3"/>
          <p:cNvSpPr>
            <a:spLocks noGrp="1" noChangeArrowheads="1"/>
          </p:cNvSpPr>
          <p:nvPr>
            <p:ph type="body" idx="1"/>
          </p:nvPr>
        </p:nvSpPr>
        <p:spPr>
          <a:xfrm>
            <a:off x="457200" y="1600200"/>
            <a:ext cx="8229600" cy="2438400"/>
          </a:xfrm>
          <a:noFill/>
        </p:spPr>
        <p:txBody>
          <a:bodyPr/>
          <a:lstStyle/>
          <a:p>
            <a:pPr algn="ctr" eaLnBrk="1" hangingPunct="1">
              <a:lnSpc>
                <a:spcPct val="90000"/>
              </a:lnSpc>
              <a:buFontTx/>
              <a:buNone/>
            </a:pPr>
            <a:r>
              <a:rPr lang="en-US" sz="2800" smtClean="0"/>
              <a:t>There are two ways to calculate retired pay. The first is by Disability Percentage and the second is by Years of Service. If eligible for Retired Pay, the higher of the two will be received.  In order to receive a CRSC Offset estimation (Step 3), both calculations must be utilized.</a:t>
            </a:r>
          </a:p>
        </p:txBody>
      </p:sp>
      <p:sp>
        <p:nvSpPr>
          <p:cNvPr id="90116" name="AutoShape 5">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90117"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90118"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sz="3200" smtClean="0">
                <a:solidFill>
                  <a:srgbClr val="336600"/>
                </a:solidFill>
              </a:rPr>
              <a:t>Retired Pay based on Disability Percentage</a:t>
            </a:r>
          </a:p>
        </p:txBody>
      </p:sp>
      <p:sp>
        <p:nvSpPr>
          <p:cNvPr id="91139" name="Rectangle 3"/>
          <p:cNvSpPr>
            <a:spLocks noGrp="1" noChangeArrowheads="1"/>
          </p:cNvSpPr>
          <p:nvPr>
            <p:ph type="body" idx="1"/>
          </p:nvPr>
        </p:nvSpPr>
        <p:spPr/>
        <p:txBody>
          <a:bodyPr/>
          <a:lstStyle/>
          <a:p>
            <a:pPr algn="ctr" eaLnBrk="1" hangingPunct="1">
              <a:buFontTx/>
              <a:buNone/>
            </a:pPr>
            <a:r>
              <a:rPr lang="en-US" sz="2000" smtClean="0"/>
              <a:t>The disability percentage is the percent that the Military has distinguished as the physical percent of disability. To find Retired Pay based on Disability Percentage:</a:t>
            </a:r>
          </a:p>
          <a:p>
            <a:pPr algn="ctr" eaLnBrk="1" hangingPunct="1">
              <a:buFontTx/>
              <a:buNone/>
            </a:pPr>
            <a:endParaRPr lang="en-US" sz="800" smtClean="0"/>
          </a:p>
          <a:p>
            <a:pPr eaLnBrk="1" hangingPunct="1"/>
            <a:r>
              <a:rPr lang="en-US" sz="1800" smtClean="0"/>
              <a:t>High 36 x Disability Percentage </a:t>
            </a:r>
          </a:p>
          <a:p>
            <a:pPr lvl="4" eaLnBrk="1" hangingPunct="1"/>
            <a:r>
              <a:rPr lang="en-US" sz="1800" smtClean="0"/>
              <a:t>If the Disability % is greater than 70%, High 36 will be multiplied by 75%, otherwise it will be multiplied by the Disability %</a:t>
            </a:r>
          </a:p>
          <a:p>
            <a:pPr lvl="4" eaLnBrk="1" hangingPunct="1"/>
            <a:r>
              <a:rPr lang="en-US" sz="1800" smtClean="0"/>
              <a:t>$4,240.10 x .70 = $2,968</a:t>
            </a:r>
          </a:p>
          <a:p>
            <a:pPr lvl="4" eaLnBrk="1" hangingPunct="1">
              <a:buFontTx/>
              <a:buNone/>
            </a:pPr>
            <a:endParaRPr lang="en-US" sz="800" smtClean="0"/>
          </a:p>
          <a:p>
            <a:pPr eaLnBrk="1" hangingPunct="1">
              <a:buFontTx/>
              <a:buNone/>
            </a:pPr>
            <a:r>
              <a:rPr lang="en-US" sz="2000" b="1" smtClean="0"/>
              <a:t>Retired Pay Based on Disability Percentage =	 $2,968</a:t>
            </a:r>
          </a:p>
          <a:p>
            <a:pPr eaLnBrk="1" hangingPunct="1">
              <a:buFontTx/>
              <a:buNone/>
            </a:pPr>
            <a:endParaRPr lang="en-US" sz="2000" b="1" smtClean="0"/>
          </a:p>
          <a:p>
            <a:pPr eaLnBrk="1" hangingPunct="1">
              <a:buFontTx/>
              <a:buNone/>
            </a:pPr>
            <a:endParaRPr lang="en-US" sz="2000" smtClean="0"/>
          </a:p>
        </p:txBody>
      </p:sp>
      <p:sp>
        <p:nvSpPr>
          <p:cNvPr id="9114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91141" name="AutoShape 6">
            <a:hlinkClick r:id="" action="ppaction://hlinkshowjump?jump=nextslide" highlightClick="1"/>
          </p:cNvPr>
          <p:cNvSpPr>
            <a:spLocks noChangeArrowheads="1"/>
          </p:cNvSpPr>
          <p:nvPr/>
        </p:nvSpPr>
        <p:spPr bwMode="auto">
          <a:xfrm>
            <a:off x="7696200" y="5791200"/>
            <a:ext cx="10668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91142"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sz="3200" smtClean="0">
                <a:solidFill>
                  <a:srgbClr val="336600"/>
                </a:solidFill>
              </a:rPr>
              <a:t>Retired Pay based on Years of Service</a:t>
            </a:r>
          </a:p>
        </p:txBody>
      </p:sp>
      <p:sp>
        <p:nvSpPr>
          <p:cNvPr id="92163" name="Rectangle 3"/>
          <p:cNvSpPr>
            <a:spLocks noGrp="1" noChangeArrowheads="1"/>
          </p:cNvSpPr>
          <p:nvPr>
            <p:ph type="body" idx="1"/>
          </p:nvPr>
        </p:nvSpPr>
        <p:spPr/>
        <p:txBody>
          <a:bodyPr/>
          <a:lstStyle/>
          <a:p>
            <a:pPr eaLnBrk="1" hangingPunct="1">
              <a:buFontTx/>
              <a:buNone/>
            </a:pPr>
            <a:r>
              <a:rPr lang="en-US" sz="2000" smtClean="0"/>
              <a:t>	Years of Service is multiplied by 2.5%, which is a yearly percent of pay earned towards retirement, and that product is multiplied by a high 36.</a:t>
            </a:r>
          </a:p>
          <a:p>
            <a:pPr eaLnBrk="1" hangingPunct="1">
              <a:buFontTx/>
              <a:buNone/>
            </a:pPr>
            <a:endParaRPr lang="en-US" sz="800" smtClean="0"/>
          </a:p>
          <a:p>
            <a:pPr eaLnBrk="1" hangingPunct="1"/>
            <a:r>
              <a:rPr lang="en-US" sz="1800" smtClean="0"/>
              <a:t>YOS x 2.5% = service multiplier</a:t>
            </a:r>
          </a:p>
          <a:p>
            <a:pPr lvl="4" eaLnBrk="1" hangingPunct="1"/>
            <a:r>
              <a:rPr lang="en-US" sz="1800" smtClean="0"/>
              <a:t>21 x 0.025 		   = 0.525</a:t>
            </a:r>
          </a:p>
          <a:p>
            <a:pPr eaLnBrk="1" hangingPunct="1"/>
            <a:r>
              <a:rPr lang="en-US" sz="1800" smtClean="0"/>
              <a:t>Service Multiplier x  High 36 = Retired Pay based on YOS</a:t>
            </a:r>
          </a:p>
          <a:p>
            <a:pPr lvl="4" eaLnBrk="1" hangingPunct="1"/>
            <a:r>
              <a:rPr lang="en-US" sz="1800" smtClean="0"/>
              <a:t>0.525 x $ 4,240.10 = $2,226</a:t>
            </a:r>
          </a:p>
          <a:p>
            <a:pPr lvl="4" eaLnBrk="1" hangingPunct="1"/>
            <a:endParaRPr lang="en-US" sz="800" smtClean="0"/>
          </a:p>
          <a:p>
            <a:pPr eaLnBrk="1" hangingPunct="1">
              <a:buFontTx/>
              <a:buNone/>
            </a:pPr>
            <a:r>
              <a:rPr lang="en-US" sz="2000" b="1" smtClean="0"/>
              <a:t>Retired Pay Based on Years of Service  = $2,226</a:t>
            </a:r>
          </a:p>
        </p:txBody>
      </p:sp>
      <p:sp>
        <p:nvSpPr>
          <p:cNvPr id="92164"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92165" name="AutoShape 5">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92166"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200" smtClean="0">
                <a:solidFill>
                  <a:srgbClr val="336600"/>
                </a:solidFill>
              </a:rPr>
              <a:t>Other factors that affect Retired Pay</a:t>
            </a:r>
          </a:p>
        </p:txBody>
      </p:sp>
      <p:sp>
        <p:nvSpPr>
          <p:cNvPr id="10243" name="Rectangle 3"/>
          <p:cNvSpPr>
            <a:spLocks noGrp="1" noChangeArrowheads="1"/>
          </p:cNvSpPr>
          <p:nvPr>
            <p:ph type="body" idx="1"/>
          </p:nvPr>
        </p:nvSpPr>
        <p:spPr>
          <a:xfrm>
            <a:off x="457200" y="1600200"/>
            <a:ext cx="8229600" cy="3429000"/>
          </a:xfrm>
        </p:spPr>
        <p:txBody>
          <a:bodyPr/>
          <a:lstStyle/>
          <a:p>
            <a:pPr eaLnBrk="1" hangingPunct="1">
              <a:lnSpc>
                <a:spcPct val="80000"/>
              </a:lnSpc>
              <a:buClr>
                <a:schemeClr val="tx1"/>
              </a:buClr>
            </a:pPr>
            <a:r>
              <a:rPr lang="en-US" sz="2000" smtClean="0"/>
              <a:t>High 36 Average, which is an average of the high 36 paid months of service</a:t>
            </a:r>
          </a:p>
          <a:p>
            <a:pPr eaLnBrk="1" hangingPunct="1">
              <a:lnSpc>
                <a:spcPct val="80000"/>
              </a:lnSpc>
              <a:buClr>
                <a:schemeClr val="tx1"/>
              </a:buClr>
            </a:pPr>
            <a:endParaRPr lang="en-US" sz="2000" smtClean="0"/>
          </a:p>
          <a:p>
            <a:pPr eaLnBrk="1" hangingPunct="1">
              <a:lnSpc>
                <a:spcPct val="80000"/>
              </a:lnSpc>
            </a:pPr>
            <a:r>
              <a:rPr lang="en-US" sz="2000" smtClean="0"/>
              <a:t>Disability Percentage</a:t>
            </a:r>
          </a:p>
          <a:p>
            <a:pPr lvl="1" eaLnBrk="1" hangingPunct="1">
              <a:lnSpc>
                <a:spcPct val="80000"/>
              </a:lnSpc>
            </a:pPr>
            <a:r>
              <a:rPr lang="en-US" sz="1800" smtClean="0"/>
              <a:t>Military and VA disability </a:t>
            </a:r>
            <a:r>
              <a:rPr lang="en-US" sz="1600" smtClean="0"/>
              <a:t>ratings may be different</a:t>
            </a:r>
          </a:p>
          <a:p>
            <a:pPr eaLnBrk="1" hangingPunct="1">
              <a:lnSpc>
                <a:spcPct val="80000"/>
              </a:lnSpc>
            </a:pPr>
            <a:endParaRPr lang="en-US" sz="1800" smtClean="0"/>
          </a:p>
          <a:p>
            <a:pPr eaLnBrk="1" hangingPunct="1">
              <a:lnSpc>
                <a:spcPct val="80000"/>
              </a:lnSpc>
            </a:pPr>
            <a:r>
              <a:rPr lang="en-US" sz="2000" smtClean="0"/>
              <a:t>Years of Service (YOS)</a:t>
            </a:r>
          </a:p>
          <a:p>
            <a:pPr eaLnBrk="1" hangingPunct="1">
              <a:lnSpc>
                <a:spcPct val="80000"/>
              </a:lnSpc>
            </a:pPr>
            <a:endParaRPr lang="en-US" sz="2000" smtClean="0"/>
          </a:p>
        </p:txBody>
      </p:sp>
      <p:sp>
        <p:nvSpPr>
          <p:cNvPr id="10244" name="Line 4"/>
          <p:cNvSpPr>
            <a:spLocks noChangeShapeType="1"/>
          </p:cNvSpPr>
          <p:nvPr/>
        </p:nvSpPr>
        <p:spPr bwMode="auto">
          <a:xfrm>
            <a:off x="0" y="1371600"/>
            <a:ext cx="9144000" cy="0"/>
          </a:xfrm>
          <a:prstGeom prst="line">
            <a:avLst/>
          </a:prstGeom>
          <a:noFill/>
          <a:ln w="50800">
            <a:solidFill>
              <a:srgbClr val="FFCC00"/>
            </a:solidFill>
            <a:round/>
            <a:headEnd/>
            <a:tailEnd/>
          </a:ln>
        </p:spPr>
        <p:txBody>
          <a:bodyPr/>
          <a:lstStyle/>
          <a:p>
            <a:endParaRPr lang="en-US"/>
          </a:p>
        </p:txBody>
      </p:sp>
      <p:sp>
        <p:nvSpPr>
          <p:cNvPr id="10245" name="AutoShape 5">
            <a:hlinkClick r:id="" action="ppaction://hlinkshowjump?jump=firstslide" highlightClick="1"/>
          </p:cNvPr>
          <p:cNvSpPr>
            <a:spLocks noChangeArrowheads="1"/>
          </p:cNvSpPr>
          <p:nvPr/>
        </p:nvSpPr>
        <p:spPr bwMode="auto">
          <a:xfrm>
            <a:off x="609600" y="5791200"/>
            <a:ext cx="838200" cy="609600"/>
          </a:xfrm>
          <a:prstGeom prst="actionButtonHome">
            <a:avLst/>
          </a:prstGeom>
          <a:solidFill>
            <a:srgbClr val="339966"/>
          </a:solidFill>
          <a:ln w="9525">
            <a:noFill/>
            <a:miter lim="800000"/>
            <a:headEnd/>
            <a:tailEnd/>
          </a:ln>
        </p:spPr>
        <p:txBody>
          <a:bodyPr wrap="none" anchor="ctr"/>
          <a:lstStyle/>
          <a:p>
            <a:endParaRPr lang="en-US"/>
          </a:p>
        </p:txBody>
      </p:sp>
      <p:sp>
        <p:nvSpPr>
          <p:cNvPr id="10246" name="AutoShape 7">
            <a:hlinkClick r:id="" action="ppaction://hlinkshowjump?jump=previousslide" highlightClick="1"/>
          </p:cNvPr>
          <p:cNvSpPr>
            <a:spLocks noChangeArrowheads="1"/>
          </p:cNvSpPr>
          <p:nvPr/>
        </p:nvSpPr>
        <p:spPr bwMode="auto">
          <a:xfrm>
            <a:off x="7467600" y="5867400"/>
            <a:ext cx="838200" cy="609600"/>
          </a:xfrm>
          <a:prstGeom prst="actionButtonBackPrevious">
            <a:avLst/>
          </a:prstGeom>
          <a:solidFill>
            <a:srgbClr val="339966"/>
          </a:solidFill>
          <a:ln w="9525">
            <a:noFill/>
            <a:miter lim="800000"/>
            <a:headEnd/>
            <a:tailEnd/>
          </a:ln>
        </p:spPr>
        <p:txBody>
          <a:bodyPr wrap="none" anchor="ctr"/>
          <a:lstStyle/>
          <a:p>
            <a:endParaRPr lang="en-US"/>
          </a:p>
        </p:txBody>
      </p:sp>
      <p:sp>
        <p:nvSpPr>
          <p:cNvPr id="10247" name="AutoShape 10">
            <a:hlinkClick r:id="rId2" action="ppaction://hlinksldjump" highlightClick="1"/>
          </p:cNvPr>
          <p:cNvSpPr>
            <a:spLocks noChangeArrowheads="1"/>
          </p:cNvSpPr>
          <p:nvPr/>
        </p:nvSpPr>
        <p:spPr bwMode="auto">
          <a:xfrm>
            <a:off x="3352800" y="5334000"/>
            <a:ext cx="2362200" cy="1219200"/>
          </a:xfrm>
          <a:prstGeom prst="actionButtonBlank">
            <a:avLst/>
          </a:prstGeom>
          <a:solidFill>
            <a:srgbClr val="339966"/>
          </a:solidFill>
          <a:ln w="9525">
            <a:noFill/>
            <a:miter lim="800000"/>
            <a:headEnd/>
            <a:tailEnd/>
          </a:ln>
        </p:spPr>
        <p:txBody>
          <a:bodyPr anchor="ctr" anchorCtr="1"/>
          <a:lstStyle/>
          <a:p>
            <a:pPr algn="ctr"/>
            <a:r>
              <a:rPr lang="en-US"/>
              <a:t>Examples with Different Military, VA, and CRSC Ratings</a:t>
            </a:r>
          </a:p>
        </p:txBody>
      </p:sp>
    </p:spTree>
  </p:cSld>
  <p:clrMapOvr>
    <a:masterClrMapping/>
  </p:clrMapOvr>
  <p:transition advClick="0"/>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n-US" sz="3200" smtClean="0">
                <a:solidFill>
                  <a:srgbClr val="336600"/>
                </a:solidFill>
              </a:rPr>
              <a:t>Step 3: Compute CRSC Offset:</a:t>
            </a:r>
          </a:p>
        </p:txBody>
      </p:sp>
      <p:sp>
        <p:nvSpPr>
          <p:cNvPr id="93187" name="Rectangle 3"/>
          <p:cNvSpPr>
            <a:spLocks noGrp="1" noChangeArrowheads="1"/>
          </p:cNvSpPr>
          <p:nvPr>
            <p:ph type="body" idx="1"/>
          </p:nvPr>
        </p:nvSpPr>
        <p:spPr/>
        <p:txBody>
          <a:bodyPr/>
          <a:lstStyle/>
          <a:p>
            <a:pPr eaLnBrk="1" hangingPunct="1">
              <a:buFontTx/>
              <a:buNone/>
            </a:pPr>
            <a:r>
              <a:rPr lang="en-US" sz="2000" smtClean="0"/>
              <a:t>CRSC Offset is computed by taking Retired Pay based on Disability less Retired Pay based on Years of Service.</a:t>
            </a:r>
          </a:p>
          <a:p>
            <a:pPr eaLnBrk="1" hangingPunct="1">
              <a:buFontTx/>
              <a:buNone/>
            </a:pPr>
            <a:endParaRPr lang="en-US" sz="2000" smtClean="0"/>
          </a:p>
          <a:p>
            <a:pPr eaLnBrk="1" hangingPunct="1"/>
            <a:r>
              <a:rPr lang="en-US" sz="1800" smtClean="0"/>
              <a:t>Retired Pay Disability – Retired Pay YOS = CRSC Offset</a:t>
            </a:r>
          </a:p>
          <a:p>
            <a:pPr lvl="4" eaLnBrk="1" hangingPunct="1"/>
            <a:r>
              <a:rPr lang="en-US" sz="1800" smtClean="0"/>
              <a:t>$2,968 - $2,226 = $742</a:t>
            </a:r>
          </a:p>
          <a:p>
            <a:pPr lvl="4" eaLnBrk="1" hangingPunct="1"/>
            <a:endParaRPr lang="en-US" sz="1800" smtClean="0"/>
          </a:p>
          <a:p>
            <a:pPr eaLnBrk="1" hangingPunct="1">
              <a:buFontTx/>
              <a:buNone/>
            </a:pPr>
            <a:r>
              <a:rPr lang="en-US" sz="2000" b="1" smtClean="0"/>
              <a:t>CRSC Offset 			 = $742</a:t>
            </a:r>
          </a:p>
          <a:p>
            <a:pPr eaLnBrk="1" hangingPunct="1">
              <a:buFontTx/>
              <a:buNone/>
            </a:pPr>
            <a:endParaRPr lang="en-US" sz="2000" smtClean="0"/>
          </a:p>
        </p:txBody>
      </p:sp>
      <p:sp>
        <p:nvSpPr>
          <p:cNvPr id="93188" name="AutoShape 5">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93189"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93190"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sz="3200" smtClean="0">
                <a:solidFill>
                  <a:srgbClr val="336600"/>
                </a:solidFill>
              </a:rPr>
              <a:t>Step 4: Use </a:t>
            </a:r>
            <a:r>
              <a:rPr lang="en-US" sz="3200" u="sng" smtClean="0">
                <a:solidFill>
                  <a:srgbClr val="336600"/>
                </a:solidFill>
                <a:hlinkClick r:id="rId2"/>
              </a:rPr>
              <a:t>VA Pay tables</a:t>
            </a:r>
            <a:r>
              <a:rPr lang="en-US" sz="3200" smtClean="0">
                <a:solidFill>
                  <a:srgbClr val="336600"/>
                </a:solidFill>
                <a:hlinkClick r:id="rId2"/>
              </a:rPr>
              <a:t> </a:t>
            </a:r>
            <a:r>
              <a:rPr lang="en-US" sz="3200" smtClean="0">
                <a:solidFill>
                  <a:srgbClr val="336600"/>
                </a:solidFill>
              </a:rPr>
              <a:t>to come up with CRSC Entitlement:</a:t>
            </a:r>
          </a:p>
        </p:txBody>
      </p:sp>
      <p:sp>
        <p:nvSpPr>
          <p:cNvPr id="94211" name="Rectangle 3"/>
          <p:cNvSpPr>
            <a:spLocks noGrp="1" noChangeArrowheads="1"/>
          </p:cNvSpPr>
          <p:nvPr>
            <p:ph type="body" idx="1"/>
          </p:nvPr>
        </p:nvSpPr>
        <p:spPr>
          <a:xfrm>
            <a:off x="0" y="1600200"/>
            <a:ext cx="9144000" cy="4419600"/>
          </a:xfrm>
        </p:spPr>
        <p:txBody>
          <a:bodyPr/>
          <a:lstStyle/>
          <a:p>
            <a:pPr algn="ctr" eaLnBrk="1" hangingPunct="1">
              <a:buFontTx/>
              <a:buNone/>
            </a:pPr>
            <a:r>
              <a:rPr lang="en-US" sz="2000" smtClean="0"/>
              <a:t>The VA tables are based on factors such as disability percent, marital status, and number of dependents.  The amount listed on the VA table for the CRSC disability percentage is the amount to use as the CRSC Award to come up with the CRSC Entitlement, which is VA pay less the CRSC offset.  Remember, the CRSC Entitlement cannot exceed Retired Pay based on Years of Service</a:t>
            </a:r>
          </a:p>
          <a:p>
            <a:pPr algn="ctr" eaLnBrk="1" hangingPunct="1">
              <a:buFontTx/>
              <a:buNone/>
            </a:pPr>
            <a:endParaRPr lang="en-US" sz="2000" smtClean="0"/>
          </a:p>
          <a:p>
            <a:pPr eaLnBrk="1" hangingPunct="1"/>
            <a:r>
              <a:rPr lang="en-US" sz="2000" smtClean="0">
                <a:hlinkClick r:id="rId2"/>
              </a:rPr>
              <a:t>CRSC Award</a:t>
            </a:r>
            <a:r>
              <a:rPr lang="en-US" sz="2000" smtClean="0"/>
              <a:t> – CRSC Offset = CRSC Entitlement</a:t>
            </a:r>
          </a:p>
          <a:p>
            <a:pPr lvl="4" eaLnBrk="1" hangingPunct="1"/>
            <a:endParaRPr lang="en-US" smtClean="0"/>
          </a:p>
          <a:p>
            <a:pPr lvl="4" eaLnBrk="1" hangingPunct="1"/>
            <a:r>
              <a:rPr lang="en-US" smtClean="0"/>
              <a:t>$969 - $742 	=  $227</a:t>
            </a:r>
          </a:p>
          <a:p>
            <a:pPr algn="ctr" eaLnBrk="1" hangingPunct="1">
              <a:buFontTx/>
              <a:buNone/>
            </a:pPr>
            <a:endParaRPr lang="en-US" sz="900" smtClean="0"/>
          </a:p>
          <a:p>
            <a:pPr eaLnBrk="1" hangingPunct="1">
              <a:buFontTx/>
              <a:buNone/>
            </a:pPr>
            <a:r>
              <a:rPr lang="en-US" sz="2400" b="1" smtClean="0"/>
              <a:t>CRSC Entitlement                     = $227</a:t>
            </a:r>
          </a:p>
          <a:p>
            <a:pPr eaLnBrk="1" hangingPunct="1">
              <a:buFontTx/>
              <a:buNone/>
            </a:pPr>
            <a:endParaRPr lang="en-US" sz="2400" smtClean="0"/>
          </a:p>
        </p:txBody>
      </p:sp>
      <p:sp>
        <p:nvSpPr>
          <p:cNvPr id="94212" name="AutoShape 4">
            <a:hlinkClick r:id="" action="ppaction://hlinkshowjump?jump=nextslide" highlightClick="1"/>
          </p:cNvPr>
          <p:cNvSpPr>
            <a:spLocks noChangeArrowheads="1"/>
          </p:cNvSpPr>
          <p:nvPr/>
        </p:nvSpPr>
        <p:spPr bwMode="auto">
          <a:xfrm>
            <a:off x="6400800" y="57912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 </a:t>
            </a:r>
          </a:p>
          <a:p>
            <a:pPr algn="ctr"/>
            <a:r>
              <a:rPr lang="en-US"/>
              <a:t>Compensation</a:t>
            </a:r>
          </a:p>
        </p:txBody>
      </p:sp>
      <p:sp>
        <p:nvSpPr>
          <p:cNvPr id="94213"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94214" name="AutoShape 7">
            <a:hlinkClick r:id="rId3"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US" sz="3200" smtClean="0">
                <a:solidFill>
                  <a:srgbClr val="336600"/>
                </a:solidFill>
              </a:rPr>
              <a:t>Step 5: Total Monthly Pay:</a:t>
            </a:r>
          </a:p>
        </p:txBody>
      </p:sp>
      <p:sp>
        <p:nvSpPr>
          <p:cNvPr id="95235" name="Rectangle 3"/>
          <p:cNvSpPr>
            <a:spLocks noGrp="1" noChangeArrowheads="1"/>
          </p:cNvSpPr>
          <p:nvPr>
            <p:ph type="body" idx="1"/>
          </p:nvPr>
        </p:nvSpPr>
        <p:spPr>
          <a:xfrm>
            <a:off x="457200" y="1600200"/>
            <a:ext cx="8229600" cy="3886200"/>
          </a:xfrm>
        </p:spPr>
        <p:txBody>
          <a:bodyPr/>
          <a:lstStyle/>
          <a:p>
            <a:pPr eaLnBrk="1" hangingPunct="1">
              <a:lnSpc>
                <a:spcPct val="80000"/>
              </a:lnSpc>
              <a:buFontTx/>
              <a:buNone/>
            </a:pPr>
            <a:r>
              <a:rPr lang="en-US" sz="2000" smtClean="0"/>
              <a:t>The Total Monthly Pay is the sum of retired disability compensations</a:t>
            </a:r>
          </a:p>
          <a:p>
            <a:pPr eaLnBrk="1" hangingPunct="1">
              <a:lnSpc>
                <a:spcPct val="80000"/>
              </a:lnSpc>
              <a:buFontTx/>
              <a:buNone/>
            </a:pPr>
            <a:endParaRPr lang="en-US" sz="2000" smtClean="0"/>
          </a:p>
          <a:p>
            <a:pPr eaLnBrk="1" hangingPunct="1">
              <a:lnSpc>
                <a:spcPct val="80000"/>
              </a:lnSpc>
            </a:pPr>
            <a:r>
              <a:rPr lang="en-US" sz="1800" smtClean="0"/>
              <a:t>VA Pay + *Retired Pay + CRSC </a:t>
            </a:r>
          </a:p>
          <a:p>
            <a:pPr eaLnBrk="1" hangingPunct="1">
              <a:lnSpc>
                <a:spcPct val="80000"/>
              </a:lnSpc>
              <a:buFontTx/>
              <a:buNone/>
            </a:pPr>
            <a:r>
              <a:rPr lang="en-US" sz="1800" smtClean="0"/>
              <a:t>	(VA Pay is Veteran with Spouse and Child + Additional Child under 18)</a:t>
            </a:r>
          </a:p>
          <a:p>
            <a:pPr eaLnBrk="1" hangingPunct="1">
              <a:lnSpc>
                <a:spcPct val="80000"/>
              </a:lnSpc>
            </a:pPr>
            <a:endParaRPr lang="en-US" sz="1800" smtClean="0"/>
          </a:p>
          <a:p>
            <a:pPr eaLnBrk="1" hangingPunct="1">
              <a:lnSpc>
                <a:spcPct val="80000"/>
              </a:lnSpc>
              <a:buFontTx/>
              <a:buNone/>
            </a:pPr>
            <a:r>
              <a:rPr lang="en-US" sz="1800" smtClean="0"/>
              <a:t>		*Retired Pay = Retired Pay Disability – VA Pay</a:t>
            </a:r>
          </a:p>
          <a:p>
            <a:pPr lvl="2" eaLnBrk="1" hangingPunct="1">
              <a:lnSpc>
                <a:spcPct val="80000"/>
              </a:lnSpc>
            </a:pPr>
            <a:r>
              <a:rPr lang="en-US" sz="1800" smtClean="0">
                <a:hlinkClick r:id="rId2"/>
              </a:rPr>
              <a:t>VA Pay</a:t>
            </a:r>
            <a:r>
              <a:rPr lang="en-US" sz="1800" smtClean="0"/>
              <a:t>:        				$1,512</a:t>
            </a:r>
          </a:p>
          <a:p>
            <a:pPr lvl="2" eaLnBrk="1" hangingPunct="1">
              <a:lnSpc>
                <a:spcPct val="80000"/>
              </a:lnSpc>
            </a:pPr>
            <a:r>
              <a:rPr lang="en-US" sz="1800" smtClean="0"/>
              <a:t>Retired Pay: ($2,968 - $1,512)      =	$1,456</a:t>
            </a:r>
          </a:p>
          <a:p>
            <a:pPr lvl="2" eaLnBrk="1" hangingPunct="1">
              <a:lnSpc>
                <a:spcPct val="80000"/>
              </a:lnSpc>
            </a:pPr>
            <a:r>
              <a:rPr lang="en-US" sz="1800" smtClean="0"/>
              <a:t>CRSC:				$   227</a:t>
            </a:r>
          </a:p>
          <a:p>
            <a:pPr eaLnBrk="1" hangingPunct="1">
              <a:lnSpc>
                <a:spcPct val="80000"/>
              </a:lnSpc>
              <a:buFontTx/>
              <a:buNone/>
            </a:pPr>
            <a:r>
              <a:rPr lang="en-US" sz="1800" smtClean="0"/>
              <a:t>                                                                               	 ----------</a:t>
            </a:r>
          </a:p>
          <a:p>
            <a:pPr eaLnBrk="1" hangingPunct="1">
              <a:lnSpc>
                <a:spcPct val="80000"/>
              </a:lnSpc>
              <a:buFontTx/>
              <a:buNone/>
            </a:pPr>
            <a:r>
              <a:rPr lang="en-US" sz="2000" b="1" smtClean="0"/>
              <a:t> Total Monthly Compensation:      		$3,195</a:t>
            </a:r>
          </a:p>
        </p:txBody>
      </p:sp>
      <p:sp>
        <p:nvSpPr>
          <p:cNvPr id="95236" name="Line 6"/>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95237" name="AutoShape 8">
            <a:hlinkClick r:id="" action="ppaction://hlinkshowjump?jump=nextslide" highlightClick="1"/>
          </p:cNvPr>
          <p:cNvSpPr>
            <a:spLocks noChangeArrowheads="1"/>
          </p:cNvSpPr>
          <p:nvPr/>
        </p:nvSpPr>
        <p:spPr bwMode="auto">
          <a:xfrm>
            <a:off x="6477000" y="5638800"/>
            <a:ext cx="2362200" cy="838200"/>
          </a:xfrm>
          <a:prstGeom prst="actionButtonBlank">
            <a:avLst/>
          </a:prstGeom>
          <a:solidFill>
            <a:srgbClr val="339966"/>
          </a:solidFill>
          <a:ln w="9525">
            <a:noFill/>
            <a:miter lim="800000"/>
            <a:headEnd/>
            <a:tailEnd/>
          </a:ln>
        </p:spPr>
        <p:txBody>
          <a:bodyPr wrap="none" anchor="ctr"/>
          <a:lstStyle/>
          <a:p>
            <a:pPr algn="ctr"/>
            <a:r>
              <a:rPr lang="en-US"/>
              <a:t>Go to CRDP </a:t>
            </a:r>
          </a:p>
          <a:p>
            <a:pPr algn="ctr"/>
            <a:r>
              <a:rPr lang="en-US"/>
              <a:t>Example</a:t>
            </a:r>
          </a:p>
        </p:txBody>
      </p:sp>
      <p:sp>
        <p:nvSpPr>
          <p:cNvPr id="95238" name="AutoShape 9">
            <a:hlinkClick r:id="rId3" highlightClick="1"/>
          </p:cNvPr>
          <p:cNvSpPr>
            <a:spLocks noChangeArrowheads="1"/>
          </p:cNvSpPr>
          <p:nvPr/>
        </p:nvSpPr>
        <p:spPr bwMode="auto">
          <a:xfrm>
            <a:off x="3124200" y="5562600"/>
            <a:ext cx="2743200" cy="1143000"/>
          </a:xfrm>
          <a:prstGeom prst="actionButtonBlank">
            <a:avLst/>
          </a:prstGeom>
          <a:solidFill>
            <a:srgbClr val="00CC66"/>
          </a:solidFill>
          <a:ln w="9525">
            <a:noFill/>
            <a:miter lim="800000"/>
            <a:headEnd/>
            <a:tailEnd/>
          </a:ln>
        </p:spPr>
        <p:txBody>
          <a:bodyPr wrap="none" anchor="ctr"/>
          <a:lstStyle/>
          <a:p>
            <a:pPr algn="ctr"/>
            <a:r>
              <a:rPr lang="en-US" sz="2000"/>
              <a:t>Click Here to Enter</a:t>
            </a:r>
          </a:p>
          <a:p>
            <a:pPr algn="ctr"/>
            <a:r>
              <a:rPr lang="en-US" sz="2000"/>
              <a:t>Personal Disability</a:t>
            </a:r>
          </a:p>
          <a:p>
            <a:pPr algn="ctr"/>
            <a:r>
              <a:rPr lang="en-US" sz="2000"/>
              <a:t>Ratings!</a:t>
            </a:r>
          </a:p>
        </p:txBody>
      </p:sp>
      <p:sp>
        <p:nvSpPr>
          <p:cNvPr id="95239" name="AutoShape 7">
            <a:hlinkClick r:id="rId4" action="ppaction://hlinksldjump" highlightClick="1"/>
          </p:cNvPr>
          <p:cNvSpPr>
            <a:spLocks noChangeArrowheads="1"/>
          </p:cNvSpPr>
          <p:nvPr/>
        </p:nvSpPr>
        <p:spPr bwMode="auto">
          <a:xfrm>
            <a:off x="152400" y="6248400"/>
            <a:ext cx="2286000" cy="457200"/>
          </a:xfrm>
          <a:prstGeom prst="actionButtonBlank">
            <a:avLst/>
          </a:prstGeom>
          <a:solidFill>
            <a:srgbClr val="339966"/>
          </a:solidFill>
          <a:ln w="9525">
            <a:noFill/>
            <a:miter lim="800000"/>
            <a:headEnd/>
            <a:tailEnd/>
          </a:ln>
        </p:spPr>
        <p:txBody>
          <a:bodyPr wrap="none" anchor="ctr"/>
          <a:lstStyle/>
          <a:p>
            <a:pPr algn="ctr"/>
            <a:r>
              <a:rPr lang="en-US"/>
              <a:t>Return to Examples</a:t>
            </a:r>
          </a:p>
        </p:txBody>
      </p:sp>
      <p:sp>
        <p:nvSpPr>
          <p:cNvPr id="95240" name="AutoShape 7">
            <a:hlinkClick r:id="rId5" action="ppaction://hlinksldjump" highlightClick="1"/>
          </p:cNvPr>
          <p:cNvSpPr>
            <a:spLocks noChangeArrowheads="1"/>
          </p:cNvSpPr>
          <p:nvPr/>
        </p:nvSpPr>
        <p:spPr bwMode="auto">
          <a:xfrm>
            <a:off x="152400" y="55626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en-US" sz="3200" smtClean="0">
                <a:solidFill>
                  <a:srgbClr val="336600"/>
                </a:solidFill>
              </a:rPr>
              <a:t>Step 1:Determining Retired Pay Due:</a:t>
            </a:r>
          </a:p>
        </p:txBody>
      </p:sp>
      <p:sp>
        <p:nvSpPr>
          <p:cNvPr id="96259" name="Rectangle 3"/>
          <p:cNvSpPr>
            <a:spLocks noGrp="1" noChangeArrowheads="1"/>
          </p:cNvSpPr>
          <p:nvPr>
            <p:ph type="body" idx="1"/>
          </p:nvPr>
        </p:nvSpPr>
        <p:spPr>
          <a:xfrm>
            <a:off x="457200" y="1600200"/>
            <a:ext cx="8229600" cy="2819400"/>
          </a:xfrm>
        </p:spPr>
        <p:txBody>
          <a:bodyPr/>
          <a:lstStyle/>
          <a:p>
            <a:pPr eaLnBrk="1" hangingPunct="1">
              <a:lnSpc>
                <a:spcPct val="80000"/>
              </a:lnSpc>
              <a:buFontTx/>
              <a:buNone/>
            </a:pPr>
            <a:r>
              <a:rPr lang="en-US" sz="2000" smtClean="0"/>
              <a:t>Take the higher of Retired Pay Based on Disability Percentage or Retired Pay Based on YOS, minus the Current Baseline Offset (CBO).</a:t>
            </a:r>
          </a:p>
          <a:p>
            <a:pPr lvl="1" eaLnBrk="1" hangingPunct="1">
              <a:lnSpc>
                <a:spcPct val="80000"/>
              </a:lnSpc>
              <a:buFontTx/>
              <a:buChar char="•"/>
            </a:pPr>
            <a:r>
              <a:rPr lang="en-US" sz="2000" smtClean="0"/>
              <a:t>The CBO is the lesser of Retired Pay received or VA Pay, in this case it will be VA Pay</a:t>
            </a:r>
            <a:endParaRPr lang="en-US" sz="1800" smtClean="0"/>
          </a:p>
          <a:p>
            <a:pPr lvl="1" eaLnBrk="1" hangingPunct="1">
              <a:lnSpc>
                <a:spcPct val="80000"/>
              </a:lnSpc>
              <a:buFontTx/>
              <a:buChar char="•"/>
            </a:pPr>
            <a:endParaRPr lang="en-US" sz="1800" smtClean="0"/>
          </a:p>
          <a:p>
            <a:pPr lvl="2" eaLnBrk="1" hangingPunct="1">
              <a:lnSpc>
                <a:spcPct val="80000"/>
              </a:lnSpc>
              <a:buFont typeface="Wingdings" pitchFamily="2" charset="2"/>
              <a:buChar char="Ø"/>
            </a:pPr>
            <a:r>
              <a:rPr lang="en-US" sz="1800" smtClean="0"/>
              <a:t>Retired Pay Based on Disability % - CBO = Net Retired Pay</a:t>
            </a:r>
          </a:p>
          <a:p>
            <a:pPr lvl="3" eaLnBrk="1" hangingPunct="1">
              <a:lnSpc>
                <a:spcPct val="80000"/>
              </a:lnSpc>
              <a:buFont typeface="Wingdings" pitchFamily="2" charset="2"/>
              <a:buChar char="Ø"/>
            </a:pPr>
            <a:r>
              <a:rPr lang="en-US" sz="1800" smtClean="0"/>
              <a:t> $2,968 - $1,512 = $1,456</a:t>
            </a:r>
          </a:p>
          <a:p>
            <a:pPr lvl="3" eaLnBrk="1" hangingPunct="1">
              <a:lnSpc>
                <a:spcPct val="80000"/>
              </a:lnSpc>
              <a:buFont typeface="Wingdings" pitchFamily="2" charset="2"/>
              <a:buNone/>
            </a:pPr>
            <a:endParaRPr lang="en-US" sz="1800" smtClean="0"/>
          </a:p>
          <a:p>
            <a:pPr lvl="3" eaLnBrk="1" hangingPunct="1">
              <a:lnSpc>
                <a:spcPct val="80000"/>
              </a:lnSpc>
              <a:buFont typeface="Wingdings" pitchFamily="2" charset="2"/>
              <a:buNone/>
            </a:pPr>
            <a:r>
              <a:rPr lang="en-US" b="1" smtClean="0"/>
              <a:t>Net Retired Pay     = $1,456</a:t>
            </a:r>
          </a:p>
          <a:p>
            <a:pPr eaLnBrk="1" hangingPunct="1">
              <a:lnSpc>
                <a:spcPct val="80000"/>
              </a:lnSpc>
              <a:buFontTx/>
              <a:buNone/>
            </a:pPr>
            <a:endParaRPr lang="en-US" sz="2000" b="1" smtClean="0"/>
          </a:p>
          <a:p>
            <a:pPr lvl="1" eaLnBrk="1" hangingPunct="1">
              <a:lnSpc>
                <a:spcPct val="80000"/>
              </a:lnSpc>
              <a:buFontTx/>
              <a:buNone/>
            </a:pPr>
            <a:endParaRPr lang="en-US" sz="2400" smtClean="0"/>
          </a:p>
          <a:p>
            <a:pPr eaLnBrk="1" hangingPunct="1">
              <a:lnSpc>
                <a:spcPct val="80000"/>
              </a:lnSpc>
              <a:buFontTx/>
              <a:buNone/>
            </a:pPr>
            <a:endParaRPr lang="en-US" sz="900" smtClean="0"/>
          </a:p>
        </p:txBody>
      </p:sp>
      <p:sp>
        <p:nvSpPr>
          <p:cNvPr id="9626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96261" name="AutoShape 6">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96262"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US" sz="3200" smtClean="0">
                <a:solidFill>
                  <a:srgbClr val="336600"/>
                </a:solidFill>
              </a:rPr>
              <a:t>Step 2:Determining the Remaining Offset:</a:t>
            </a:r>
          </a:p>
        </p:txBody>
      </p:sp>
      <p:sp>
        <p:nvSpPr>
          <p:cNvPr id="97283"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z="2000" smtClean="0"/>
              <a:t>Determine the difference between the CBO and CRDP Table Rate.</a:t>
            </a:r>
          </a:p>
          <a:p>
            <a:pPr eaLnBrk="1" hangingPunct="1">
              <a:lnSpc>
                <a:spcPct val="90000"/>
              </a:lnSpc>
              <a:buFontTx/>
              <a:buNone/>
            </a:pPr>
            <a:endParaRPr lang="en-US" sz="1000" smtClean="0"/>
          </a:p>
          <a:p>
            <a:pPr lvl="1" eaLnBrk="1" hangingPunct="1">
              <a:lnSpc>
                <a:spcPct val="90000"/>
              </a:lnSpc>
              <a:buFontTx/>
              <a:buChar char="•"/>
            </a:pPr>
            <a:r>
              <a:rPr lang="en-US" sz="1800" smtClean="0"/>
              <a:t>The CRDP Table Rate is the same rate as your VA Disability Percentage. Each CRDP rate is matched with a specific award amount. </a:t>
            </a:r>
          </a:p>
          <a:p>
            <a:pPr lvl="1" eaLnBrk="1" hangingPunct="1">
              <a:lnSpc>
                <a:spcPct val="90000"/>
              </a:lnSpc>
              <a:buFontTx/>
              <a:buChar char="•"/>
            </a:pPr>
            <a:r>
              <a:rPr lang="en-US" sz="1800" smtClean="0"/>
              <a:t>At 70% the Table Rate Amount is $250.</a:t>
            </a:r>
          </a:p>
          <a:p>
            <a:pPr lvl="1" eaLnBrk="1" hangingPunct="1">
              <a:lnSpc>
                <a:spcPct val="90000"/>
              </a:lnSpc>
              <a:buFontTx/>
              <a:buChar char="•"/>
            </a:pPr>
            <a:endParaRPr lang="en-US" sz="1800" smtClean="0"/>
          </a:p>
          <a:p>
            <a:pPr lvl="1" eaLnBrk="1" hangingPunct="1">
              <a:lnSpc>
                <a:spcPct val="90000"/>
              </a:lnSpc>
              <a:buFontTx/>
              <a:buChar char="•"/>
            </a:pPr>
            <a:r>
              <a:rPr lang="en-US" sz="1800" smtClean="0"/>
              <a:t>CBO – </a:t>
            </a:r>
            <a:r>
              <a:rPr lang="en-US" sz="1800" smtClean="0">
                <a:hlinkClick r:id="rId2" action="ppaction://hlinksldjump"/>
              </a:rPr>
              <a:t>CRDP Table Rate Amount</a:t>
            </a:r>
            <a:endParaRPr lang="en-US" sz="1800" smtClean="0"/>
          </a:p>
          <a:p>
            <a:pPr lvl="1" eaLnBrk="1" hangingPunct="1">
              <a:lnSpc>
                <a:spcPct val="90000"/>
              </a:lnSpc>
              <a:buFontTx/>
              <a:buChar char="•"/>
            </a:pPr>
            <a:endParaRPr lang="en-US" sz="1800" smtClean="0"/>
          </a:p>
          <a:p>
            <a:pPr lvl="2" eaLnBrk="1" hangingPunct="1">
              <a:lnSpc>
                <a:spcPct val="90000"/>
              </a:lnSpc>
              <a:buFont typeface="Wingdings" pitchFamily="2" charset="2"/>
              <a:buChar char="Ø"/>
            </a:pPr>
            <a:r>
              <a:rPr lang="en-US" sz="1800" smtClean="0"/>
              <a:t>$1,512 - $250 = $1,262</a:t>
            </a:r>
          </a:p>
          <a:p>
            <a:pPr lvl="2" eaLnBrk="1" hangingPunct="1">
              <a:lnSpc>
                <a:spcPct val="90000"/>
              </a:lnSpc>
              <a:buFont typeface="Wingdings" pitchFamily="2" charset="2"/>
              <a:buChar char="Ø"/>
            </a:pPr>
            <a:endParaRPr lang="en-US" sz="1800" smtClean="0"/>
          </a:p>
          <a:p>
            <a:pPr eaLnBrk="1" hangingPunct="1">
              <a:lnSpc>
                <a:spcPct val="90000"/>
              </a:lnSpc>
              <a:buFontTx/>
              <a:buNone/>
            </a:pPr>
            <a:r>
              <a:rPr lang="en-US" sz="2400" b="1" smtClean="0"/>
              <a:t>Remaining Offset   = $1,262</a:t>
            </a:r>
          </a:p>
          <a:p>
            <a:pPr lvl="2" eaLnBrk="1" hangingPunct="1">
              <a:lnSpc>
                <a:spcPct val="90000"/>
              </a:lnSpc>
            </a:pPr>
            <a:endParaRPr lang="en-US" b="1" smtClean="0"/>
          </a:p>
          <a:p>
            <a:pPr eaLnBrk="1" hangingPunct="1">
              <a:lnSpc>
                <a:spcPct val="90000"/>
              </a:lnSpc>
              <a:buFontTx/>
              <a:buNone/>
            </a:pPr>
            <a:endParaRPr lang="en-US" sz="3600" b="1" smtClean="0"/>
          </a:p>
        </p:txBody>
      </p:sp>
      <p:sp>
        <p:nvSpPr>
          <p:cNvPr id="97284"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97285" name="AutoShape 6">
            <a:hlinkClick r:id="" action="ppaction://hlinkshowjump?jump=nextslide" highlightClick="1"/>
          </p:cNvPr>
          <p:cNvSpPr>
            <a:spLocks noChangeArrowheads="1"/>
          </p:cNvSpPr>
          <p:nvPr/>
        </p:nvSpPr>
        <p:spPr bwMode="auto">
          <a:xfrm>
            <a:off x="7772400" y="5867400"/>
            <a:ext cx="990600" cy="685800"/>
          </a:xfrm>
          <a:prstGeom prst="actionButtonForwardNext">
            <a:avLst/>
          </a:prstGeom>
          <a:solidFill>
            <a:srgbClr val="339966"/>
          </a:solidFill>
          <a:ln w="9525">
            <a:noFill/>
            <a:miter lim="800000"/>
            <a:headEnd/>
            <a:tailEnd/>
          </a:ln>
        </p:spPr>
        <p:txBody>
          <a:bodyPr wrap="none" anchor="ctr"/>
          <a:lstStyle/>
          <a:p>
            <a:endParaRPr lang="en-US"/>
          </a:p>
        </p:txBody>
      </p:sp>
      <p:sp>
        <p:nvSpPr>
          <p:cNvPr id="97286" name="AutoShape 7">
            <a:hlinkClick r:id="rId3"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en-US" sz="3200" smtClean="0">
                <a:solidFill>
                  <a:srgbClr val="336600"/>
                </a:solidFill>
              </a:rPr>
              <a:t>Step 3:Phase-in Amount:</a:t>
            </a:r>
          </a:p>
        </p:txBody>
      </p:sp>
      <p:sp>
        <p:nvSpPr>
          <p:cNvPr id="98307" name="Rectangle 3"/>
          <p:cNvSpPr>
            <a:spLocks noGrp="1" noChangeArrowheads="1"/>
          </p:cNvSpPr>
          <p:nvPr>
            <p:ph type="body" idx="1"/>
          </p:nvPr>
        </p:nvSpPr>
        <p:spPr>
          <a:xfrm>
            <a:off x="457200" y="1600200"/>
            <a:ext cx="8229600" cy="3505200"/>
          </a:xfrm>
        </p:spPr>
        <p:txBody>
          <a:bodyPr/>
          <a:lstStyle/>
          <a:p>
            <a:pPr eaLnBrk="1" hangingPunct="1">
              <a:lnSpc>
                <a:spcPct val="90000"/>
              </a:lnSpc>
              <a:buFontTx/>
              <a:buNone/>
            </a:pPr>
            <a:r>
              <a:rPr lang="en-US" sz="2400" smtClean="0"/>
              <a:t>Multiply the Remaining Offset by the Phase-in Percent</a:t>
            </a:r>
          </a:p>
          <a:p>
            <a:pPr eaLnBrk="1" hangingPunct="1">
              <a:lnSpc>
                <a:spcPct val="90000"/>
              </a:lnSpc>
            </a:pPr>
            <a:r>
              <a:rPr lang="en-US" sz="2400" smtClean="0"/>
              <a:t>The Phase-in Percent is a set percentage for the given year, but will continue to escalate every year until 2014. In 2009 the rate is 84.88%.</a:t>
            </a:r>
          </a:p>
          <a:p>
            <a:pPr eaLnBrk="1" hangingPunct="1">
              <a:lnSpc>
                <a:spcPct val="90000"/>
              </a:lnSpc>
            </a:pPr>
            <a:endParaRPr lang="en-US" sz="2400" smtClean="0"/>
          </a:p>
          <a:p>
            <a:pPr lvl="2" eaLnBrk="1" hangingPunct="1">
              <a:lnSpc>
                <a:spcPct val="90000"/>
              </a:lnSpc>
            </a:pPr>
            <a:r>
              <a:rPr lang="en-US" sz="2000" smtClean="0"/>
              <a:t>Remaining offset x </a:t>
            </a:r>
            <a:r>
              <a:rPr lang="en-US" sz="2000" smtClean="0">
                <a:hlinkClick r:id="rId2" action="ppaction://hlinksldjump"/>
              </a:rPr>
              <a:t>Phase-in %</a:t>
            </a:r>
            <a:endParaRPr lang="en-US" sz="2000" smtClean="0"/>
          </a:p>
          <a:p>
            <a:pPr lvl="2" eaLnBrk="1" hangingPunct="1">
              <a:lnSpc>
                <a:spcPct val="90000"/>
              </a:lnSpc>
            </a:pPr>
            <a:endParaRPr lang="en-US" sz="2000" smtClean="0"/>
          </a:p>
          <a:p>
            <a:pPr lvl="2" eaLnBrk="1" hangingPunct="1">
              <a:lnSpc>
                <a:spcPct val="90000"/>
              </a:lnSpc>
            </a:pPr>
            <a:endParaRPr lang="en-US" sz="2000" smtClean="0"/>
          </a:p>
          <a:p>
            <a:pPr lvl="3" eaLnBrk="1" hangingPunct="1">
              <a:lnSpc>
                <a:spcPct val="90000"/>
              </a:lnSpc>
              <a:buFont typeface="Wingdings" pitchFamily="2" charset="2"/>
              <a:buChar char="Ø"/>
            </a:pPr>
            <a:r>
              <a:rPr lang="en-US" smtClean="0"/>
              <a:t>$1,262 x 0.9395 = $1,185.65</a:t>
            </a:r>
          </a:p>
        </p:txBody>
      </p:sp>
      <p:sp>
        <p:nvSpPr>
          <p:cNvPr id="98308"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9830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98310" name="AutoShape 9">
            <a:hlinkClick r:id="" action="ppaction://hlinkshowjump?jump=nextslide" highlightClick="1"/>
          </p:cNvPr>
          <p:cNvSpPr>
            <a:spLocks noChangeArrowheads="1"/>
          </p:cNvSpPr>
          <p:nvPr/>
        </p:nvSpPr>
        <p:spPr bwMode="auto">
          <a:xfrm>
            <a:off x="7924800" y="5943600"/>
            <a:ext cx="838200" cy="609600"/>
          </a:xfrm>
          <a:prstGeom prst="actionButtonForwardNext">
            <a:avLst/>
          </a:prstGeom>
          <a:solidFill>
            <a:srgbClr val="339966"/>
          </a:solidFill>
          <a:ln w="9525">
            <a:noFill/>
            <a:miter lim="800000"/>
            <a:headEnd/>
            <a:tailEnd/>
          </a:ln>
        </p:spPr>
        <p:txBody>
          <a:bodyPr wrap="none" anchor="ctr"/>
          <a:lstStyle/>
          <a:p>
            <a:endParaRPr lang="en-US"/>
          </a:p>
        </p:txBody>
      </p:sp>
      <p:sp>
        <p:nvSpPr>
          <p:cNvPr id="98311" name="AutoShape 7">
            <a:hlinkClick r:id="rId3"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US" sz="3200" smtClean="0">
                <a:solidFill>
                  <a:srgbClr val="336600"/>
                </a:solidFill>
              </a:rPr>
              <a:t>Step 4:CRDP Entitlement :</a:t>
            </a:r>
          </a:p>
        </p:txBody>
      </p:sp>
      <p:sp>
        <p:nvSpPr>
          <p:cNvPr id="99331" name="Rectangle 3"/>
          <p:cNvSpPr>
            <a:spLocks noGrp="1" noChangeArrowheads="1"/>
          </p:cNvSpPr>
          <p:nvPr>
            <p:ph type="body" idx="1"/>
          </p:nvPr>
        </p:nvSpPr>
        <p:spPr>
          <a:xfrm>
            <a:off x="457200" y="1600200"/>
            <a:ext cx="8229600" cy="3505200"/>
          </a:xfrm>
        </p:spPr>
        <p:txBody>
          <a:bodyPr/>
          <a:lstStyle/>
          <a:p>
            <a:pPr eaLnBrk="1" hangingPunct="1">
              <a:buFontTx/>
              <a:buNone/>
            </a:pPr>
            <a:r>
              <a:rPr lang="en-US" sz="2400" smtClean="0"/>
              <a:t>In order to calculate CRDP Entitlement add the CRDP Table Rate amount to the Phase-in Amount.</a:t>
            </a:r>
          </a:p>
          <a:p>
            <a:pPr eaLnBrk="1" hangingPunct="1">
              <a:buFontTx/>
              <a:buNone/>
            </a:pPr>
            <a:endParaRPr lang="en-US" sz="800" smtClean="0"/>
          </a:p>
          <a:p>
            <a:pPr lvl="2" eaLnBrk="1" hangingPunct="1"/>
            <a:r>
              <a:rPr lang="en-US" sz="1800" smtClean="0"/>
              <a:t>CRDP Table Rate Amount + Phase-in Amount</a:t>
            </a:r>
          </a:p>
          <a:p>
            <a:pPr lvl="2" eaLnBrk="1" hangingPunct="1">
              <a:buFontTx/>
              <a:buNone/>
            </a:pPr>
            <a:endParaRPr lang="en-US" sz="1800" smtClean="0"/>
          </a:p>
          <a:p>
            <a:pPr lvl="3" eaLnBrk="1" hangingPunct="1">
              <a:buFont typeface="Wingdings" pitchFamily="2" charset="2"/>
              <a:buChar char="Ø"/>
            </a:pPr>
            <a:r>
              <a:rPr lang="en-US" sz="1800" smtClean="0"/>
              <a:t>$250 + $1,185.65 = $1,435.65</a:t>
            </a:r>
          </a:p>
          <a:p>
            <a:pPr lvl="3" eaLnBrk="1" hangingPunct="1">
              <a:buFont typeface="Wingdings" pitchFamily="2" charset="2"/>
              <a:buChar char="Ø"/>
            </a:pPr>
            <a:endParaRPr lang="en-US" sz="1800" smtClean="0"/>
          </a:p>
          <a:p>
            <a:pPr eaLnBrk="1" hangingPunct="1">
              <a:buFontTx/>
              <a:buNone/>
            </a:pPr>
            <a:r>
              <a:rPr lang="en-US" sz="2400" b="1" smtClean="0"/>
              <a:t>Total CRDP Entitlement: 	$1,435.65</a:t>
            </a:r>
          </a:p>
          <a:p>
            <a:pPr lvl="3" eaLnBrk="1" hangingPunct="1">
              <a:buFont typeface="Wingdings" pitchFamily="2" charset="2"/>
              <a:buNone/>
            </a:pPr>
            <a:endParaRPr lang="en-US" sz="2400" b="1" smtClean="0"/>
          </a:p>
        </p:txBody>
      </p:sp>
      <p:sp>
        <p:nvSpPr>
          <p:cNvPr id="99332"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99333" name="Rectangle 6"/>
          <p:cNvSpPr>
            <a:spLocks noChangeArrowheads="1"/>
          </p:cNvSpPr>
          <p:nvPr/>
        </p:nvSpPr>
        <p:spPr bwMode="auto">
          <a:xfrm>
            <a:off x="0" y="2595563"/>
            <a:ext cx="9144000" cy="0"/>
          </a:xfrm>
          <a:prstGeom prst="rect">
            <a:avLst/>
          </a:prstGeom>
          <a:noFill/>
          <a:ln w="9525">
            <a:noFill/>
            <a:miter lim="800000"/>
            <a:headEnd/>
            <a:tailEnd/>
          </a:ln>
        </p:spPr>
        <p:txBody>
          <a:bodyPr wrap="none" anchor="ctr">
            <a:spAutoFit/>
          </a:bodyPr>
          <a:lstStyle/>
          <a:p>
            <a:endParaRPr lang="en-US"/>
          </a:p>
        </p:txBody>
      </p:sp>
      <p:sp>
        <p:nvSpPr>
          <p:cNvPr id="99334" name="AutoShape 9">
            <a:hlinkClick r:id="" action="ppaction://hlinkshowjump?jump=nextslide" highlightClick="1"/>
          </p:cNvPr>
          <p:cNvSpPr>
            <a:spLocks noChangeArrowheads="1"/>
          </p:cNvSpPr>
          <p:nvPr/>
        </p:nvSpPr>
        <p:spPr bwMode="auto">
          <a:xfrm>
            <a:off x="7772400" y="5791200"/>
            <a:ext cx="990600" cy="762000"/>
          </a:xfrm>
          <a:prstGeom prst="actionButtonForwardNext">
            <a:avLst/>
          </a:prstGeom>
          <a:solidFill>
            <a:srgbClr val="339966"/>
          </a:solidFill>
          <a:ln w="9525">
            <a:noFill/>
            <a:miter lim="800000"/>
            <a:headEnd/>
            <a:tailEnd/>
          </a:ln>
        </p:spPr>
        <p:txBody>
          <a:bodyPr wrap="none" anchor="ctr"/>
          <a:lstStyle/>
          <a:p>
            <a:endParaRPr lang="en-US"/>
          </a:p>
        </p:txBody>
      </p:sp>
      <p:sp>
        <p:nvSpPr>
          <p:cNvPr id="99335"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ransition advClick="0"/>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en-US" sz="3200" smtClean="0">
                <a:solidFill>
                  <a:srgbClr val="336600"/>
                </a:solidFill>
              </a:rPr>
              <a:t>Step 5: Maximum CRDP Award Amount:</a:t>
            </a:r>
          </a:p>
        </p:txBody>
      </p:sp>
      <p:sp>
        <p:nvSpPr>
          <p:cNvPr id="100355" name="Rectangle 4"/>
          <p:cNvSpPr>
            <a:spLocks noGrp="1" noChangeArrowheads="1"/>
          </p:cNvSpPr>
          <p:nvPr>
            <p:ph type="body" idx="1"/>
          </p:nvPr>
        </p:nvSpPr>
        <p:spPr/>
        <p:txBody>
          <a:bodyPr/>
          <a:lstStyle/>
          <a:p>
            <a:pPr eaLnBrk="1" hangingPunct="1">
              <a:buFontTx/>
              <a:buNone/>
            </a:pPr>
            <a:r>
              <a:rPr lang="en-US" sz="2400" smtClean="0"/>
              <a:t>The maximum CRDP Award is calculated by subtracting Net Retired Pay by Retired Pay Based on YOS.  The CRDP received cannot exceed this amount.</a:t>
            </a:r>
          </a:p>
          <a:p>
            <a:pPr eaLnBrk="1" hangingPunct="1">
              <a:buFontTx/>
              <a:buNone/>
            </a:pPr>
            <a:endParaRPr lang="en-US" sz="800" smtClean="0"/>
          </a:p>
          <a:p>
            <a:pPr lvl="1" eaLnBrk="1" hangingPunct="1">
              <a:buFontTx/>
              <a:buChar char="•"/>
            </a:pPr>
            <a:r>
              <a:rPr lang="en-US" sz="2000" smtClean="0"/>
              <a:t>Retired Pay Based on YOS – Net Retired Pay</a:t>
            </a:r>
          </a:p>
          <a:p>
            <a:pPr lvl="1" eaLnBrk="1" hangingPunct="1">
              <a:buFontTx/>
              <a:buChar char="•"/>
            </a:pPr>
            <a:endParaRPr lang="en-US" sz="800" smtClean="0"/>
          </a:p>
          <a:p>
            <a:pPr lvl="2" eaLnBrk="1" hangingPunct="1">
              <a:buFont typeface="Wingdings" pitchFamily="2" charset="2"/>
              <a:buChar char="Ø"/>
            </a:pPr>
            <a:r>
              <a:rPr lang="en-US" sz="1800" smtClean="0"/>
              <a:t>$2,226 - $1,456 = $770</a:t>
            </a:r>
          </a:p>
          <a:p>
            <a:pPr lvl="2" eaLnBrk="1" hangingPunct="1">
              <a:buFont typeface="Wingdings" pitchFamily="2" charset="2"/>
              <a:buChar char="Ø"/>
            </a:pPr>
            <a:endParaRPr lang="en-US" sz="900" smtClean="0"/>
          </a:p>
          <a:p>
            <a:pPr lvl="2" eaLnBrk="1" hangingPunct="1">
              <a:buFont typeface="Wingdings" pitchFamily="2" charset="2"/>
              <a:buNone/>
            </a:pPr>
            <a:r>
              <a:rPr lang="en-US" b="1" smtClean="0"/>
              <a:t>Maximum CRDP Award: $770</a:t>
            </a:r>
          </a:p>
          <a:p>
            <a:pPr lvl="2" eaLnBrk="1" hangingPunct="1">
              <a:buFont typeface="Wingdings" pitchFamily="2" charset="2"/>
              <a:buNone/>
            </a:pPr>
            <a:r>
              <a:rPr lang="en-US" b="1" smtClean="0"/>
              <a:t>***The CRDP Entitlement is greater than this, so the retiree will only receive $770 </a:t>
            </a:r>
          </a:p>
        </p:txBody>
      </p:sp>
      <p:sp>
        <p:nvSpPr>
          <p:cNvPr id="100356"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00357" name="AutoShape 10">
            <a:hlinkClick r:id="" action="ppaction://hlinkshowjump?jump=nextslide" highlightClick="1"/>
          </p:cNvPr>
          <p:cNvSpPr>
            <a:spLocks noChangeArrowheads="1"/>
          </p:cNvSpPr>
          <p:nvPr/>
        </p:nvSpPr>
        <p:spPr bwMode="auto">
          <a:xfrm>
            <a:off x="6248400" y="5791200"/>
            <a:ext cx="2362200" cy="838200"/>
          </a:xfrm>
          <a:prstGeom prst="actionButtonBlank">
            <a:avLst/>
          </a:prstGeom>
          <a:solidFill>
            <a:srgbClr val="339966"/>
          </a:solidFill>
          <a:ln w="9525">
            <a:noFill/>
            <a:miter lim="800000"/>
            <a:headEnd/>
            <a:tailEnd/>
          </a:ln>
        </p:spPr>
        <p:txBody>
          <a:bodyPr wrap="none" anchor="ctr"/>
          <a:lstStyle/>
          <a:p>
            <a:pPr algn="ctr"/>
            <a:r>
              <a:rPr lang="en-US"/>
              <a:t>Go to Total Monthly</a:t>
            </a:r>
          </a:p>
          <a:p>
            <a:pPr algn="ctr"/>
            <a:r>
              <a:rPr lang="en-US"/>
              <a:t>Compensation</a:t>
            </a:r>
          </a:p>
        </p:txBody>
      </p:sp>
      <p:sp>
        <p:nvSpPr>
          <p:cNvPr id="100358" name="AutoShape 7">
            <a:hlinkClick r:id="rId2"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en-US" sz="3200" smtClean="0">
                <a:solidFill>
                  <a:srgbClr val="336600"/>
                </a:solidFill>
              </a:rPr>
              <a:t>Step 6: Total Monthly Pay:</a:t>
            </a:r>
          </a:p>
        </p:txBody>
      </p:sp>
      <p:sp>
        <p:nvSpPr>
          <p:cNvPr id="101379" name="Rectangle 3"/>
          <p:cNvSpPr>
            <a:spLocks noGrp="1" noChangeArrowheads="1"/>
          </p:cNvSpPr>
          <p:nvPr>
            <p:ph type="body" idx="1"/>
          </p:nvPr>
        </p:nvSpPr>
        <p:spPr/>
        <p:txBody>
          <a:bodyPr/>
          <a:lstStyle/>
          <a:p>
            <a:pPr eaLnBrk="1" hangingPunct="1">
              <a:buFontTx/>
              <a:buNone/>
            </a:pPr>
            <a:r>
              <a:rPr lang="en-US" sz="2400" smtClean="0"/>
              <a:t>The Total Monthly Pay is the sum of retired disability compensations</a:t>
            </a:r>
          </a:p>
          <a:p>
            <a:pPr eaLnBrk="1" hangingPunct="1">
              <a:buFontTx/>
              <a:buNone/>
            </a:pPr>
            <a:endParaRPr lang="en-US" sz="2000" smtClean="0"/>
          </a:p>
          <a:p>
            <a:pPr lvl="2" eaLnBrk="1" hangingPunct="1"/>
            <a:r>
              <a:rPr lang="en-US" sz="2000" smtClean="0">
                <a:hlinkClick r:id="rId2"/>
              </a:rPr>
              <a:t>VA Pay</a:t>
            </a:r>
            <a:r>
              <a:rPr lang="en-US" sz="2000" smtClean="0"/>
              <a:t>		$1,512</a:t>
            </a:r>
          </a:p>
          <a:p>
            <a:pPr lvl="2" eaLnBrk="1" hangingPunct="1"/>
            <a:r>
              <a:rPr lang="en-US" sz="2000" smtClean="0"/>
              <a:t>Net Retired Pay	$1,456 </a:t>
            </a:r>
          </a:p>
          <a:p>
            <a:pPr lvl="2" eaLnBrk="1" hangingPunct="1"/>
            <a:r>
              <a:rPr lang="en-US" sz="2000" smtClean="0"/>
              <a:t>Maximum CRDP	$   770</a:t>
            </a:r>
          </a:p>
          <a:p>
            <a:pPr lvl="2" eaLnBrk="1" hangingPunct="1">
              <a:buFontTx/>
              <a:buNone/>
            </a:pPr>
            <a:r>
              <a:rPr lang="en-US" sz="2000" smtClean="0"/>
              <a:t>				-----------</a:t>
            </a:r>
          </a:p>
          <a:p>
            <a:pPr lvl="2" eaLnBrk="1" hangingPunct="1">
              <a:buFontTx/>
              <a:buNone/>
            </a:pPr>
            <a:r>
              <a:rPr lang="en-US" sz="2000" smtClean="0"/>
              <a:t>				$3,738</a:t>
            </a:r>
          </a:p>
          <a:p>
            <a:pPr lvl="2" eaLnBrk="1" hangingPunct="1">
              <a:buFontTx/>
              <a:buNone/>
            </a:pPr>
            <a:endParaRPr lang="en-US" sz="1400" smtClean="0"/>
          </a:p>
          <a:p>
            <a:pPr lvl="2" eaLnBrk="1" hangingPunct="1">
              <a:buFont typeface="Wingdings" pitchFamily="2" charset="2"/>
              <a:buNone/>
            </a:pPr>
            <a:r>
              <a:rPr lang="en-US" sz="2800" b="1" smtClean="0"/>
              <a:t>Total Monthly Pay: $3,738</a:t>
            </a:r>
          </a:p>
        </p:txBody>
      </p:sp>
      <p:sp>
        <p:nvSpPr>
          <p:cNvPr id="101380" name="Line 4"/>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01381" name="AutoShape 7">
            <a:hlinkClick r:id="" action="ppaction://hlinkshowjump?jump=nextslide" highlightClick="1"/>
          </p:cNvPr>
          <p:cNvSpPr>
            <a:spLocks noChangeArrowheads="1"/>
          </p:cNvSpPr>
          <p:nvPr/>
        </p:nvSpPr>
        <p:spPr bwMode="auto">
          <a:xfrm>
            <a:off x="6096000" y="5867400"/>
            <a:ext cx="2819400" cy="838200"/>
          </a:xfrm>
          <a:prstGeom prst="actionButtonBlank">
            <a:avLst/>
          </a:prstGeom>
          <a:solidFill>
            <a:srgbClr val="339966"/>
          </a:solidFill>
          <a:ln w="9525">
            <a:noFill/>
            <a:miter lim="800000"/>
            <a:headEnd/>
            <a:tailEnd/>
          </a:ln>
        </p:spPr>
        <p:txBody>
          <a:bodyPr wrap="none" anchor="ctr"/>
          <a:lstStyle/>
          <a:p>
            <a:pPr algn="ctr"/>
            <a:r>
              <a:rPr lang="en-US"/>
              <a:t>Compare to Total Monthly </a:t>
            </a:r>
          </a:p>
          <a:p>
            <a:pPr algn="ctr"/>
            <a:r>
              <a:rPr lang="en-US"/>
              <a:t>Compensation with CRSC</a:t>
            </a:r>
          </a:p>
        </p:txBody>
      </p:sp>
      <p:sp>
        <p:nvSpPr>
          <p:cNvPr id="101382" name="AutoShape 8">
            <a:hlinkClick r:id="rId3" highlightClick="1"/>
          </p:cNvPr>
          <p:cNvSpPr>
            <a:spLocks noChangeArrowheads="1"/>
          </p:cNvSpPr>
          <p:nvPr/>
        </p:nvSpPr>
        <p:spPr bwMode="auto">
          <a:xfrm>
            <a:off x="2971800" y="5486400"/>
            <a:ext cx="2743200" cy="1143000"/>
          </a:xfrm>
          <a:prstGeom prst="actionButtonBlank">
            <a:avLst/>
          </a:prstGeom>
          <a:solidFill>
            <a:srgbClr val="00CC66"/>
          </a:solidFill>
          <a:ln w="9525">
            <a:noFill/>
            <a:miter lim="800000"/>
            <a:headEnd/>
            <a:tailEnd/>
          </a:ln>
        </p:spPr>
        <p:txBody>
          <a:bodyPr wrap="none" anchor="ctr"/>
          <a:lstStyle/>
          <a:p>
            <a:pPr algn="ctr"/>
            <a:r>
              <a:rPr lang="en-US" sz="2000"/>
              <a:t>Click Here to Enter</a:t>
            </a:r>
          </a:p>
          <a:p>
            <a:pPr algn="ctr"/>
            <a:r>
              <a:rPr lang="en-US" sz="2000"/>
              <a:t>Personal Disability</a:t>
            </a:r>
          </a:p>
          <a:p>
            <a:pPr algn="ctr"/>
            <a:r>
              <a:rPr lang="en-US" sz="2000"/>
              <a:t>Ratings!</a:t>
            </a:r>
          </a:p>
        </p:txBody>
      </p:sp>
      <p:sp>
        <p:nvSpPr>
          <p:cNvPr id="101383" name="AutoShape 7">
            <a:hlinkClick r:id="rId4"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en-US" smtClean="0">
                <a:solidFill>
                  <a:srgbClr val="336600"/>
                </a:solidFill>
              </a:rPr>
              <a:t>CRSC vs. CRDP</a:t>
            </a:r>
          </a:p>
        </p:txBody>
      </p:sp>
      <p:sp>
        <p:nvSpPr>
          <p:cNvPr id="102403" name="Rectangle 3"/>
          <p:cNvSpPr>
            <a:spLocks noGrp="1" noChangeArrowheads="1"/>
          </p:cNvSpPr>
          <p:nvPr>
            <p:ph type="body" sz="half" idx="1"/>
          </p:nvPr>
        </p:nvSpPr>
        <p:spPr>
          <a:xfrm>
            <a:off x="457200" y="3733800"/>
            <a:ext cx="4038600" cy="2011363"/>
          </a:xfrm>
        </p:spPr>
        <p:txBody>
          <a:bodyPr/>
          <a:lstStyle/>
          <a:p>
            <a:pPr algn="ctr" eaLnBrk="1" hangingPunct="1">
              <a:buFontTx/>
              <a:buNone/>
            </a:pPr>
            <a:r>
              <a:rPr lang="en-US" sz="2400" b="1" smtClean="0">
                <a:solidFill>
                  <a:srgbClr val="336600"/>
                </a:solidFill>
              </a:rPr>
              <a:t>Total Monthly </a:t>
            </a:r>
          </a:p>
          <a:p>
            <a:pPr algn="ctr" eaLnBrk="1" hangingPunct="1">
              <a:buFontTx/>
              <a:buNone/>
            </a:pPr>
            <a:r>
              <a:rPr lang="en-US" sz="2400" b="1" smtClean="0">
                <a:solidFill>
                  <a:srgbClr val="336600"/>
                </a:solidFill>
              </a:rPr>
              <a:t>Compensation </a:t>
            </a:r>
          </a:p>
          <a:p>
            <a:pPr algn="ctr" eaLnBrk="1" hangingPunct="1">
              <a:buFontTx/>
              <a:buNone/>
            </a:pPr>
            <a:r>
              <a:rPr lang="en-US" sz="2400" b="1" smtClean="0">
                <a:solidFill>
                  <a:srgbClr val="336600"/>
                </a:solidFill>
              </a:rPr>
              <a:t>with CRSC:</a:t>
            </a:r>
            <a:r>
              <a:rPr lang="en-US" sz="2400" smtClean="0"/>
              <a:t> </a:t>
            </a:r>
          </a:p>
          <a:p>
            <a:pPr algn="ctr" eaLnBrk="1" hangingPunct="1">
              <a:buFontTx/>
              <a:buNone/>
            </a:pPr>
            <a:r>
              <a:rPr lang="en-US" sz="3200" b="1" smtClean="0"/>
              <a:t>$3,195</a:t>
            </a:r>
          </a:p>
          <a:p>
            <a:pPr eaLnBrk="1" hangingPunct="1">
              <a:buFontTx/>
              <a:buNone/>
            </a:pPr>
            <a:endParaRPr lang="en-US" sz="3200" b="1" smtClean="0"/>
          </a:p>
        </p:txBody>
      </p:sp>
      <p:sp>
        <p:nvSpPr>
          <p:cNvPr id="102404" name="Rectangle 4"/>
          <p:cNvSpPr>
            <a:spLocks noGrp="1" noChangeArrowheads="1"/>
          </p:cNvSpPr>
          <p:nvPr>
            <p:ph type="body" sz="half" idx="2"/>
          </p:nvPr>
        </p:nvSpPr>
        <p:spPr>
          <a:xfrm>
            <a:off x="4495800" y="3733800"/>
            <a:ext cx="4191000" cy="2011363"/>
          </a:xfrm>
        </p:spPr>
        <p:txBody>
          <a:bodyPr/>
          <a:lstStyle/>
          <a:p>
            <a:pPr algn="ctr" eaLnBrk="1" hangingPunct="1">
              <a:buFontTx/>
              <a:buNone/>
            </a:pPr>
            <a:r>
              <a:rPr lang="en-US" sz="2400" b="1" smtClean="0">
                <a:solidFill>
                  <a:srgbClr val="336600"/>
                </a:solidFill>
              </a:rPr>
              <a:t>Total Monthly </a:t>
            </a:r>
          </a:p>
          <a:p>
            <a:pPr algn="ctr" eaLnBrk="1" hangingPunct="1">
              <a:buFontTx/>
              <a:buNone/>
            </a:pPr>
            <a:r>
              <a:rPr lang="en-US" sz="2400" b="1" smtClean="0">
                <a:solidFill>
                  <a:srgbClr val="336600"/>
                </a:solidFill>
              </a:rPr>
              <a:t>Compensation </a:t>
            </a:r>
          </a:p>
          <a:p>
            <a:pPr algn="ctr" eaLnBrk="1" hangingPunct="1">
              <a:buFontTx/>
              <a:buNone/>
            </a:pPr>
            <a:r>
              <a:rPr lang="en-US" sz="2400" b="1" smtClean="0">
                <a:solidFill>
                  <a:srgbClr val="336600"/>
                </a:solidFill>
              </a:rPr>
              <a:t>with CRDP:</a:t>
            </a:r>
            <a:r>
              <a:rPr lang="en-US" sz="2400" smtClean="0"/>
              <a:t> </a:t>
            </a:r>
          </a:p>
          <a:p>
            <a:pPr algn="ctr" eaLnBrk="1" hangingPunct="1">
              <a:buFontTx/>
              <a:buNone/>
            </a:pPr>
            <a:r>
              <a:rPr lang="en-US" sz="3200" b="1" smtClean="0"/>
              <a:t>$3,788</a:t>
            </a:r>
          </a:p>
          <a:p>
            <a:pPr algn="ctr" eaLnBrk="1" hangingPunct="1">
              <a:buFontTx/>
              <a:buNone/>
            </a:pPr>
            <a:endParaRPr lang="en-US" sz="3200" b="1" smtClean="0"/>
          </a:p>
        </p:txBody>
      </p:sp>
      <p:sp>
        <p:nvSpPr>
          <p:cNvPr id="102405" name="Line 5"/>
          <p:cNvSpPr>
            <a:spLocks noChangeShapeType="1"/>
          </p:cNvSpPr>
          <p:nvPr/>
        </p:nvSpPr>
        <p:spPr bwMode="auto">
          <a:xfrm>
            <a:off x="0" y="1447800"/>
            <a:ext cx="9144000" cy="0"/>
          </a:xfrm>
          <a:prstGeom prst="line">
            <a:avLst/>
          </a:prstGeom>
          <a:noFill/>
          <a:ln w="50800">
            <a:solidFill>
              <a:srgbClr val="FFCC00"/>
            </a:solidFill>
            <a:round/>
            <a:headEnd/>
            <a:tailEnd/>
          </a:ln>
        </p:spPr>
        <p:txBody>
          <a:bodyPr/>
          <a:lstStyle/>
          <a:p>
            <a:endParaRPr lang="en-US"/>
          </a:p>
        </p:txBody>
      </p:sp>
      <p:sp>
        <p:nvSpPr>
          <p:cNvPr id="102406" name="Text Box 6"/>
          <p:cNvSpPr txBox="1">
            <a:spLocks noChangeArrowheads="1"/>
          </p:cNvSpPr>
          <p:nvPr/>
        </p:nvSpPr>
        <p:spPr bwMode="auto">
          <a:xfrm>
            <a:off x="304800" y="1676400"/>
            <a:ext cx="8458200" cy="1552575"/>
          </a:xfrm>
          <a:prstGeom prst="rect">
            <a:avLst/>
          </a:prstGeom>
          <a:noFill/>
          <a:ln w="9525">
            <a:noFill/>
            <a:miter lim="800000"/>
            <a:headEnd/>
            <a:tailEnd/>
          </a:ln>
        </p:spPr>
        <p:txBody>
          <a:bodyPr>
            <a:spAutoFit/>
          </a:bodyPr>
          <a:lstStyle/>
          <a:p>
            <a:pPr>
              <a:spcBef>
                <a:spcPct val="50000"/>
              </a:spcBef>
            </a:pPr>
            <a:r>
              <a:rPr lang="en-US" sz="2400"/>
              <a:t>Once you have calculated Total Monthly Compensation for both methods, you can better determine which will be the best option for you. When making your decision, remember to factor in the tax implications mentioned in the </a:t>
            </a:r>
            <a:r>
              <a:rPr lang="en-US" sz="2400">
                <a:hlinkClick r:id="rId2" action="ppaction://hlinksldjump"/>
              </a:rPr>
              <a:t>Disclaimers</a:t>
            </a:r>
            <a:r>
              <a:rPr lang="en-US" sz="2400"/>
              <a:t>.</a:t>
            </a:r>
          </a:p>
        </p:txBody>
      </p:sp>
      <p:sp>
        <p:nvSpPr>
          <p:cNvPr id="102407" name="AutoShape 9">
            <a:hlinkClick r:id="rId3" highlightClick="1"/>
          </p:cNvPr>
          <p:cNvSpPr>
            <a:spLocks noChangeArrowheads="1"/>
          </p:cNvSpPr>
          <p:nvPr/>
        </p:nvSpPr>
        <p:spPr bwMode="auto">
          <a:xfrm>
            <a:off x="3352800" y="5638800"/>
            <a:ext cx="2286000" cy="1066800"/>
          </a:xfrm>
          <a:prstGeom prst="actionButtonBlank">
            <a:avLst/>
          </a:prstGeom>
          <a:solidFill>
            <a:srgbClr val="00CC66"/>
          </a:solidFill>
          <a:ln w="9525">
            <a:noFill/>
            <a:miter lim="800000"/>
            <a:headEnd/>
            <a:tailEnd/>
          </a:ln>
        </p:spPr>
        <p:txBody>
          <a:bodyPr wrap="none" anchor="ctr"/>
          <a:lstStyle/>
          <a:p>
            <a:pPr algn="ctr"/>
            <a:r>
              <a:rPr lang="en-US"/>
              <a:t>Click Here to Enter</a:t>
            </a:r>
          </a:p>
          <a:p>
            <a:pPr algn="ctr"/>
            <a:r>
              <a:rPr lang="en-US"/>
              <a:t>Personal Disability</a:t>
            </a:r>
          </a:p>
          <a:p>
            <a:pPr algn="ctr"/>
            <a:r>
              <a:rPr lang="en-US"/>
              <a:t>Ratings!</a:t>
            </a:r>
          </a:p>
        </p:txBody>
      </p:sp>
      <p:sp>
        <p:nvSpPr>
          <p:cNvPr id="102408" name="AutoShape 7">
            <a:hlinkClick r:id="rId4" action="ppaction://hlinksldjump" highlightClick="1"/>
          </p:cNvPr>
          <p:cNvSpPr>
            <a:spLocks noChangeArrowheads="1"/>
          </p:cNvSpPr>
          <p:nvPr/>
        </p:nvSpPr>
        <p:spPr bwMode="auto">
          <a:xfrm>
            <a:off x="228600" y="6019800"/>
            <a:ext cx="2514600" cy="457200"/>
          </a:xfrm>
          <a:prstGeom prst="actionButtonBlank">
            <a:avLst/>
          </a:prstGeom>
          <a:solidFill>
            <a:srgbClr val="339966"/>
          </a:solidFill>
          <a:ln w="9525">
            <a:noFill/>
            <a:miter lim="800000"/>
            <a:headEnd/>
            <a:tailEnd/>
          </a:ln>
        </p:spPr>
        <p:txBody>
          <a:bodyPr wrap="none" anchor="ctr"/>
          <a:lstStyle/>
          <a:p>
            <a:pPr algn="ctr"/>
            <a:r>
              <a:rPr lang="en-US"/>
              <a:t>Return to E8 Examples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5600</TotalTime>
  <Words>8012</Words>
  <Application>Microsoft Office PowerPoint</Application>
  <PresentationFormat>On-screen Show (4:3)</PresentationFormat>
  <Paragraphs>1344</Paragraphs>
  <Slides>121</Slides>
  <Notes>1</Notes>
  <HiddenSlides>0</HiddenSlides>
  <MMClips>0</MMClips>
  <ScaleCrop>false</ScaleCrop>
  <HeadingPairs>
    <vt:vector size="4" baseType="variant">
      <vt:variant>
        <vt:lpstr>Theme</vt:lpstr>
      </vt:variant>
      <vt:variant>
        <vt:i4>1</vt:i4>
      </vt:variant>
      <vt:variant>
        <vt:lpstr>Slide Titles</vt:lpstr>
      </vt:variant>
      <vt:variant>
        <vt:i4>121</vt:i4>
      </vt:variant>
    </vt:vector>
  </HeadingPairs>
  <TitlesOfParts>
    <vt:vector size="122" baseType="lpstr">
      <vt:lpstr>Default Design</vt:lpstr>
      <vt:lpstr>Welcome to the  Retired Disability Income Estimator</vt:lpstr>
      <vt:lpstr>DISCLAIMERS</vt:lpstr>
      <vt:lpstr>Introduction</vt:lpstr>
      <vt:lpstr>Interactive Estimator</vt:lpstr>
      <vt:lpstr>What is Combat Related Special Compensation (CRSC)?</vt:lpstr>
      <vt:lpstr>What is Concurrent Retirement and  Disability Pay (CRDP)?</vt:lpstr>
      <vt:lpstr>Legislative Impacts on  Disability Income</vt:lpstr>
      <vt:lpstr>Legislative Impacts on  Disability Income (Con’t)</vt:lpstr>
      <vt:lpstr>Other factors that affect Retired Pay</vt:lpstr>
      <vt:lpstr>Situational Examples</vt:lpstr>
      <vt:lpstr>Situation</vt:lpstr>
      <vt:lpstr>Step 1: Compute Basic Pay for retirement purposes by using High 36 Average:</vt:lpstr>
      <vt:lpstr>Step 2: Compute Retired Pay</vt:lpstr>
      <vt:lpstr>Retired Pay based on Disability Percentage </vt:lpstr>
      <vt:lpstr>Retired Pay based on Years of Service</vt:lpstr>
      <vt:lpstr>Step 3: Compute CRSC Offset:</vt:lpstr>
      <vt:lpstr>Step 4: Use VA Pay tables to come up with CRSC Entitlement:</vt:lpstr>
      <vt:lpstr>Step 5: Total Monthly Pay: </vt:lpstr>
      <vt:lpstr>Situation</vt:lpstr>
      <vt:lpstr>Step 1: Compute Basic Pay for retirement purposes by using High 36 Average:</vt:lpstr>
      <vt:lpstr>Step 2: Compute Retired Pay</vt:lpstr>
      <vt:lpstr>Retired Pay based on Disability Percentage </vt:lpstr>
      <vt:lpstr>Retired Pay based on Years of Service</vt:lpstr>
      <vt:lpstr>Step 3: Compute CRSC Offset:</vt:lpstr>
      <vt:lpstr>Step 4: Use VA Pay tables to come up with CRSC Entitlement:</vt:lpstr>
      <vt:lpstr>Step 5: Total Monthly Pay: </vt:lpstr>
      <vt:lpstr>Situation</vt:lpstr>
      <vt:lpstr>Step 1: Compute basic pay for retirement purposes by using High 36 Average:</vt:lpstr>
      <vt:lpstr>Step 2: Compute Retired Pay</vt:lpstr>
      <vt:lpstr>Retired Pay based on Disability Percentage</vt:lpstr>
      <vt:lpstr>Retired Pay based on Years of Service</vt:lpstr>
      <vt:lpstr>Step 3: Compute CRSC Offset:</vt:lpstr>
      <vt:lpstr>Step 4: Use VA Pay tables to come up with CRSC Entitlement:</vt:lpstr>
      <vt:lpstr>Step 5: Total Monthly Pay:</vt:lpstr>
      <vt:lpstr>Retired Pay based on Disability Percentage</vt:lpstr>
      <vt:lpstr>Retired Pay based on Years of Service</vt:lpstr>
      <vt:lpstr>Step 3: Compute CRSC Offset:</vt:lpstr>
      <vt:lpstr>Step 4: Use VA Pay tables to come up with CRSC Entitlement:</vt:lpstr>
      <vt:lpstr>Step 5: Total Monthly Pay:</vt:lpstr>
      <vt:lpstr>Situation</vt:lpstr>
      <vt:lpstr>Step 1: Compute basic pay for retirement purposes by using High 36 Average:</vt:lpstr>
      <vt:lpstr>Step 2: Compute Retired Pay</vt:lpstr>
      <vt:lpstr>Retired Pay based on Disability Percentage</vt:lpstr>
      <vt:lpstr>Retired Pay based on Years of Service</vt:lpstr>
      <vt:lpstr>Step 3: Compute CRSC Offset:</vt:lpstr>
      <vt:lpstr>Step 4: Use VA Pay tables to come up with CRSC Entitlement:</vt:lpstr>
      <vt:lpstr>Step 5: Total Monthly Pay:</vt:lpstr>
      <vt:lpstr>Situation</vt:lpstr>
      <vt:lpstr>Step 1: Compute Basic Pay for retirement purposes by using High 36 Average:</vt:lpstr>
      <vt:lpstr>Step 2: Compute Retired Pay</vt:lpstr>
      <vt:lpstr>Retired Pay based on Disability Percentage </vt:lpstr>
      <vt:lpstr>Retired Pay based on Years of Service</vt:lpstr>
      <vt:lpstr>Step 3: Compute CRSC Offset:</vt:lpstr>
      <vt:lpstr>Step 4: Use VA Pay tables to come up with CRSC Entitlement:</vt:lpstr>
      <vt:lpstr>Step 5: Total Monthly Pay: </vt:lpstr>
      <vt:lpstr>Retired Pay based on Disability Percentage </vt:lpstr>
      <vt:lpstr>Retired Pay based on Years of Service</vt:lpstr>
      <vt:lpstr>Step 3: Compute CRSC Offset:</vt:lpstr>
      <vt:lpstr>Step 4: Use VA Pay tables to come up with CRSC Entitlement:</vt:lpstr>
      <vt:lpstr>Step 5: Total Monthly Pay: </vt:lpstr>
      <vt:lpstr>Situation</vt:lpstr>
      <vt:lpstr>Step 1: Compute Basic Pay for retirement purposes by using High 36 Average:</vt:lpstr>
      <vt:lpstr>Step 2: Compute Retired Pay</vt:lpstr>
      <vt:lpstr>Retired Pay based on Disability Percentage </vt:lpstr>
      <vt:lpstr>Retired Pay based on Years of Service</vt:lpstr>
      <vt:lpstr>Step 3: Compute CRSC Offset:</vt:lpstr>
      <vt:lpstr>Step 4: Use VA Pay tables to come up with CRSC Entitlement:</vt:lpstr>
      <vt:lpstr>Step 5: Total Monthly Pay: </vt:lpstr>
      <vt:lpstr>E8</vt:lpstr>
      <vt:lpstr>Situation</vt:lpstr>
      <vt:lpstr>Step 1: Compute basic pay for retirement purposes by using High 36 Average:</vt:lpstr>
      <vt:lpstr>Step 2: Compute Retired Pay</vt:lpstr>
      <vt:lpstr>Retired Pay based on Disability Percentage</vt:lpstr>
      <vt:lpstr>Retired Pay based on Years of Service</vt:lpstr>
      <vt:lpstr>Step 3: Compute CRSC Offset:</vt:lpstr>
      <vt:lpstr>Step 4: Use VA Pay tables to come up with CRSC Entitlement:</vt:lpstr>
      <vt:lpstr>Step 5: Total Monthly Pay:</vt:lpstr>
      <vt:lpstr>Step 1:Determining Retired Pay Due:</vt:lpstr>
      <vt:lpstr>Step 2:Determining the Remaining Offset:</vt:lpstr>
      <vt:lpstr>Step 3:Phase-in Amount:</vt:lpstr>
      <vt:lpstr>Step 4:CRDP Entitlement :</vt:lpstr>
      <vt:lpstr>Step 5: Maximum CRDP Award Amount:</vt:lpstr>
      <vt:lpstr>Step 6: Total Monthly Pay:</vt:lpstr>
      <vt:lpstr>CRSC vs. CRDP </vt:lpstr>
      <vt:lpstr>Situation</vt:lpstr>
      <vt:lpstr>Step 1: Compute basic pay for retirement purposes by using High 36 Average:</vt:lpstr>
      <vt:lpstr>Step 2: Compute Retired Pay</vt:lpstr>
      <vt:lpstr>Retired Pay based on Disability Percentage</vt:lpstr>
      <vt:lpstr>Retired Pay based on Years of Service</vt:lpstr>
      <vt:lpstr>Step 3: Compute CRSC Offset:</vt:lpstr>
      <vt:lpstr>Step 4: Use VA Pay tables to come up with CRSC Entitlement:</vt:lpstr>
      <vt:lpstr>Step 5: Total Monthly Pay:</vt:lpstr>
      <vt:lpstr>Step 1:Determining Retired Pay Due:</vt:lpstr>
      <vt:lpstr>Step 2:Determining the Remaining Offset:</vt:lpstr>
      <vt:lpstr>Step 3:Phase-in Amount:</vt:lpstr>
      <vt:lpstr>Step 4:CRDP Entitlement :</vt:lpstr>
      <vt:lpstr>Step 5: Maximum CRDP Award Amount:</vt:lpstr>
      <vt:lpstr>Step 6: Total Monthly Pay:</vt:lpstr>
      <vt:lpstr>CRSC vs. CRDP</vt:lpstr>
      <vt:lpstr>Situation</vt:lpstr>
      <vt:lpstr>Step 1: Compute basic pay for retirement purposes by using High 36 Average:</vt:lpstr>
      <vt:lpstr>Step 2: Compute Retired Pay</vt:lpstr>
      <vt:lpstr>Retired Pay based on Disability Percentage</vt:lpstr>
      <vt:lpstr>Retired Pay based on Years of Service</vt:lpstr>
      <vt:lpstr>Step 3: Compute CRSC Offset:</vt:lpstr>
      <vt:lpstr>Step 4: Use VA Pay tables to come up with CRSC Entitlement:</vt:lpstr>
      <vt:lpstr>Step 5: Total Monthly Pay:</vt:lpstr>
      <vt:lpstr>Step 1:Determining Retired Pay Due:</vt:lpstr>
      <vt:lpstr>Step 2:Determining the Remaining Offset:</vt:lpstr>
      <vt:lpstr>Step 3:Phase-in Amount:</vt:lpstr>
      <vt:lpstr>Step 4:CRDP Entitlement :</vt:lpstr>
      <vt:lpstr>Step 5: Maximum CRDP Award Amount:</vt:lpstr>
      <vt:lpstr>Step 6: Total Monthly Pay:</vt:lpstr>
      <vt:lpstr>Total Monthly Pay with CRSC vs. CRDP</vt:lpstr>
      <vt:lpstr>CRDP Table Rates and Restoration Rates</vt:lpstr>
      <vt:lpstr>CRDP Table Rates and Restoration Rates</vt:lpstr>
      <vt:lpstr>CRDP Table Rates and Restoration Rates</vt:lpstr>
      <vt:lpstr>CRDP Table Rates and Restoration Rates</vt:lpstr>
      <vt:lpstr>CRDP Table Rates and Restoration Rates</vt:lpstr>
      <vt:lpstr>CRDP Table Rates and Restoration Rates</vt:lpstr>
      <vt:lpstr>Slide 121</vt:lpstr>
    </vt:vector>
  </TitlesOfParts>
  <Company>Defense Finance and Accounting Service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DFAS DMI</dc:creator>
  <cp:lastModifiedBy>Debra_Fioritto</cp:lastModifiedBy>
  <cp:revision>613</cp:revision>
  <dcterms:created xsi:type="dcterms:W3CDTF">2009-09-18T14:46:40Z</dcterms:created>
  <dcterms:modified xsi:type="dcterms:W3CDTF">2012-02-10T17:59:28Z</dcterms:modified>
</cp:coreProperties>
</file>